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492" r:id="rId1"/>
  </p:sldMasterIdLst>
  <p:notesMasterIdLst>
    <p:notesMasterId r:id="rId23"/>
  </p:notesMasterIdLst>
  <p:handoutMasterIdLst>
    <p:handoutMasterId r:id="rId24"/>
  </p:handoutMasterIdLst>
  <p:sldIdLst>
    <p:sldId id="256" r:id="rId2"/>
    <p:sldId id="271" r:id="rId3"/>
    <p:sldId id="274" r:id="rId4"/>
    <p:sldId id="273" r:id="rId5"/>
    <p:sldId id="261" r:id="rId6"/>
    <p:sldId id="262" r:id="rId7"/>
    <p:sldId id="263" r:id="rId8"/>
    <p:sldId id="264" r:id="rId9"/>
    <p:sldId id="265" r:id="rId10"/>
    <p:sldId id="276" r:id="rId11"/>
    <p:sldId id="277" r:id="rId12"/>
    <p:sldId id="266" r:id="rId13"/>
    <p:sldId id="268" r:id="rId14"/>
    <p:sldId id="269" r:id="rId15"/>
    <p:sldId id="270" r:id="rId16"/>
    <p:sldId id="278" r:id="rId17"/>
    <p:sldId id="279" r:id="rId18"/>
    <p:sldId id="285" r:id="rId19"/>
    <p:sldId id="280" r:id="rId20"/>
    <p:sldId id="282" r:id="rId21"/>
    <p:sldId id="283" r:id="rId2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BF5"/>
    <a:srgbClr val="DAE7F6"/>
    <a:srgbClr val="2DA2BF"/>
    <a:srgbClr val="67202F"/>
    <a:srgbClr val="0000FF"/>
    <a:srgbClr val="F9D1D3"/>
    <a:srgbClr val="FFDE8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43" autoAdjust="0"/>
    <p:restoredTop sz="94322" autoAdjust="0"/>
  </p:normalViewPr>
  <p:slideViewPr>
    <p:cSldViewPr>
      <p:cViewPr varScale="1">
        <p:scale>
          <a:sx n="68" d="100"/>
          <a:sy n="68" d="100"/>
        </p:scale>
        <p:origin x="330" y="54"/>
      </p:cViewPr>
      <p:guideLst>
        <p:guide orient="horz" pos="1296"/>
        <p:guide pos="3840"/>
      </p:guideLst>
    </p:cSldViewPr>
  </p:slideViewPr>
  <p:notesTextViewPr>
    <p:cViewPr>
      <p:scale>
        <a:sx n="3" d="2"/>
        <a:sy n="3" d="2"/>
      </p:scale>
      <p:origin x="0" y="0"/>
    </p:cViewPr>
  </p:notesTextViewPr>
  <p:sorterViewPr>
    <p:cViewPr>
      <p:scale>
        <a:sx n="70" d="100"/>
        <a:sy n="70" d="100"/>
      </p:scale>
      <p:origin x="0" y="-5355"/>
    </p:cViewPr>
  </p:sorterViewPr>
  <p:notesViewPr>
    <p:cSldViewPr>
      <p:cViewPr varScale="1">
        <p:scale>
          <a:sx n="94" d="100"/>
          <a:sy n="94" d="100"/>
        </p:scale>
        <p:origin x="-726" y="-102"/>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cs typeface="Calibri" panose="020F0502020204030204" pitchFamily="34" charset="0"/>
            </a:endParaRPr>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dirty="0">
              <a:cs typeface="Calibri" panose="020F0502020204030204" pitchFamily="34" charset="0"/>
            </a:endParaRPr>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cs typeface="Calibri" panose="020F0502020204030204" pitchFamily="34" charset="0"/>
            </a:endParaRP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6EFC9FE0-5D06-4E5C-99F1-EB03F9C5E7AD}" type="slidenum">
              <a:rPr lang="en-US" smtClean="0">
                <a:cs typeface="Calibri" panose="020F0502020204030204" pitchFamily="34" charset="0"/>
              </a:rPr>
              <a:t>‹#›</a:t>
            </a:fld>
            <a:endParaRPr lang="en-US" dirty="0">
              <a:cs typeface="Calibri" panose="020F0502020204030204" pitchFamily="34" charset="0"/>
            </a:endParaRPr>
          </a:p>
        </p:txBody>
      </p:sp>
    </p:spTree>
    <p:extLst>
      <p:ext uri="{BB962C8B-B14F-4D97-AF65-F5344CB8AC3E}">
        <p14:creationId xmlns:p14="http://schemas.microsoft.com/office/powerpoint/2010/main" val="36511046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cs typeface="Calibri" panose="020F0502020204030204" pitchFamily="34" charset="0"/>
              </a:defRPr>
            </a:lvl1pPr>
          </a:lstStyle>
          <a:p>
            <a:pPr>
              <a:defRPr/>
            </a:pPr>
            <a:endParaRPr lang="en-US" alt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cs typeface="Calibri" panose="020F0502020204030204" pitchFamily="34" charset="0"/>
              </a:defRPr>
            </a:lvl1pPr>
          </a:lstStyle>
          <a:p>
            <a:pPr>
              <a:defRPr/>
            </a:pPr>
            <a:fld id="{C5CEE3AE-188C-4664-BDD2-03CAB46821EF}" type="slidenum">
              <a:rPr lang="en-US" altLang="en-US" smtClean="0"/>
              <a:pPr>
                <a:defRPr/>
              </a:pPr>
              <a:t>‹#›</a:t>
            </a:fld>
            <a:endParaRPr lang="en-US" altLang="en-US" dirty="0"/>
          </a:p>
        </p:txBody>
      </p:sp>
    </p:spTree>
    <p:extLst>
      <p:ext uri="{BB962C8B-B14F-4D97-AF65-F5344CB8AC3E}">
        <p14:creationId xmlns:p14="http://schemas.microsoft.com/office/powerpoint/2010/main" val="615931631"/>
      </p:ext>
    </p:extLst>
  </p:cSld>
  <p:clrMap bg1="lt1" tx1="dk1" bg2="lt2" tx2="dk2" accent1="accent1" accent2="accent2" accent3="accent3" accent4="accent4" accent5="accent5" accent6="accent6" hlink="hlink" folHlink="folHlink"/>
  <p:hf hdr="0" ftr="0"/>
  <p:notesStyle>
    <a:lvl1pPr marL="171450" indent="-171450" algn="l" rtl="0" eaLnBrk="0" fontAlgn="base" hangingPunct="0">
      <a:spcBef>
        <a:spcPct val="30000"/>
      </a:spcBef>
      <a:spcAft>
        <a:spcPct val="0"/>
      </a:spcAft>
      <a:buClr>
        <a:srgbClr val="C00000"/>
      </a:buClr>
      <a:buFont typeface="Calibri" panose="020F0502020204030204" pitchFamily="34" charset="0"/>
      <a:buChar char="●"/>
      <a:defRPr sz="1200" kern="1200">
        <a:solidFill>
          <a:schemeClr val="tx1"/>
        </a:solidFill>
        <a:latin typeface="+mn-lt"/>
        <a:ea typeface="+mn-ea"/>
        <a:cs typeface="+mn-cs"/>
      </a:defRPr>
    </a:lvl1pPr>
    <a:lvl2pPr marL="395288" indent="-171450" algn="l" rtl="0" eaLnBrk="0" fontAlgn="base" hangingPunct="0">
      <a:spcBef>
        <a:spcPct val="30000"/>
      </a:spcBef>
      <a:spcAft>
        <a:spcPct val="0"/>
      </a:spcAft>
      <a:buClr>
        <a:srgbClr val="008000"/>
      </a:buClr>
      <a:buSzPct val="70000"/>
      <a:buFont typeface="Wingdings" panose="05000000000000000000" pitchFamily="2" charset="2"/>
      <a:buChar char="n"/>
      <a:defRPr sz="1200" kern="1200">
        <a:solidFill>
          <a:schemeClr val="tx1"/>
        </a:solidFill>
        <a:latin typeface="+mn-lt"/>
        <a:ea typeface="+mn-ea"/>
        <a:cs typeface="+mn-cs"/>
      </a:defRPr>
    </a:lvl2pPr>
    <a:lvl3pPr marL="628650" indent="-171450" algn="l" rtl="0" eaLnBrk="0" fontAlgn="base" hangingPunct="0">
      <a:spcBef>
        <a:spcPct val="30000"/>
      </a:spcBef>
      <a:spcAft>
        <a:spcPct val="0"/>
      </a:spcAft>
      <a:buClr>
        <a:schemeClr val="tx2"/>
      </a:buClr>
      <a:buSzPct val="70000"/>
      <a:buFont typeface="Wingdings" panose="05000000000000000000" pitchFamily="2" charset="2"/>
      <a:buChar char="®"/>
      <a:defRPr sz="1200" kern="1200">
        <a:solidFill>
          <a:schemeClr val="tx1"/>
        </a:solidFill>
        <a:latin typeface="+mn-lt"/>
        <a:ea typeface="+mn-ea"/>
        <a:cs typeface="+mn-cs"/>
      </a:defRPr>
    </a:lvl3pPr>
    <a:lvl4pPr marL="854075" indent="-173038" algn="l" rtl="0" eaLnBrk="0" fontAlgn="base" hangingPunct="0">
      <a:spcBef>
        <a:spcPct val="300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4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lvl="1" indent="-171450"/>
            <a:endParaRPr lang="en-US" altLang="en-US">
              <a:cs typeface="Arial" panose="020B0604020202020204" pitchFamily="34" charset="0"/>
            </a:endParaRPr>
          </a:p>
        </p:txBody>
      </p:sp>
      <p:sp>
        <p:nvSpPr>
          <p:cNvPr id="3041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CF3A9FFC-4081-4C9F-80AD-E3D2B199BB47}" type="datetime1">
              <a:rPr lang="en-US" smtClean="0"/>
              <a:pPr>
                <a:defRPr/>
              </a:pPr>
              <a:t>11/27/2020</a:t>
            </a:fld>
            <a:endParaRPr lang="en-US" dirty="0"/>
          </a:p>
        </p:txBody>
      </p:sp>
      <p:sp>
        <p:nvSpPr>
          <p:cNvPr id="30413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315CE8F-07D4-465E-BB5D-B96F42684C2B}" type="slidenum">
              <a:rPr lang="en-US" altLang="en-US">
                <a:latin typeface="Verdana" panose="020B0604030504040204" pitchFamily="34" charset="0"/>
              </a:rPr>
              <a:pPr algn="r" eaLnBrk="1" hangingPunct="1">
                <a:spcBef>
                  <a:spcPct val="0"/>
                </a:spcBef>
              </a:pPr>
              <a:t>2</a:t>
            </a:fld>
            <a:endParaRPr lang="en-US" altLang="en-US">
              <a:latin typeface="Verdana" panose="020B0604030504040204" pitchFamily="34" charset="0"/>
            </a:endParaRPr>
          </a:p>
        </p:txBody>
      </p:sp>
    </p:spTree>
    <p:extLst>
      <p:ext uri="{BB962C8B-B14F-4D97-AF65-F5344CB8AC3E}">
        <p14:creationId xmlns:p14="http://schemas.microsoft.com/office/powerpoint/2010/main" val="326432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lvl="1" indent="-171450">
              <a:buFontTx/>
              <a:buChar char="•"/>
            </a:pPr>
            <a:endParaRPr lang="en-US" altLang="en-US" dirty="0">
              <a:cs typeface="Arial" panose="020B0604020202020204" pitchFamily="34" charset="0"/>
            </a:endParaRPr>
          </a:p>
        </p:txBody>
      </p:sp>
      <p:sp>
        <p:nvSpPr>
          <p:cNvPr id="30822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8023AF5-ACF3-4061-8D3E-15931502225B}" type="datetime1">
              <a:rPr lang="en-US" smtClean="0"/>
              <a:pPr>
                <a:defRPr/>
              </a:pPr>
              <a:t>11/27/2020</a:t>
            </a:fld>
            <a:endParaRPr lang="en-US" dirty="0"/>
          </a:p>
        </p:txBody>
      </p:sp>
      <p:sp>
        <p:nvSpPr>
          <p:cNvPr id="30823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FB5F202-0702-4D7F-BFEC-35A73CC8FB01}" type="slidenum">
              <a:rPr lang="en-US" altLang="en-US">
                <a:latin typeface="Verdana" panose="020B0604030504040204" pitchFamily="34" charset="0"/>
              </a:rPr>
              <a:pPr algn="r" eaLnBrk="1" hangingPunct="1">
                <a:spcBef>
                  <a:spcPct val="0"/>
                </a:spcBef>
              </a:pPr>
              <a:t>4</a:t>
            </a:fld>
            <a:endParaRPr lang="en-US" altLang="en-US">
              <a:latin typeface="Verdana" panose="020B0604030504040204" pitchFamily="34" charset="0"/>
            </a:endParaRPr>
          </a:p>
        </p:txBody>
      </p:sp>
    </p:spTree>
    <p:extLst>
      <p:ext uri="{BB962C8B-B14F-4D97-AF65-F5344CB8AC3E}">
        <p14:creationId xmlns:p14="http://schemas.microsoft.com/office/powerpoint/2010/main" val="4181296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Date Placeholder 3">
            <a:extLst>
              <a:ext uri="{FF2B5EF4-FFF2-40B4-BE49-F238E27FC236}">
                <a16:creationId xmlns:a16="http://schemas.microsoft.com/office/drawing/2014/main" id="{00FBC534-17C0-4222-AADE-7C7F790884C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12" name="Footer Placeholder 4">
            <a:extLst>
              <a:ext uri="{FF2B5EF4-FFF2-40B4-BE49-F238E27FC236}">
                <a16:creationId xmlns:a16="http://schemas.microsoft.com/office/drawing/2014/main" id="{86D7AF6E-738D-4097-8AA1-592F35F877B8}"/>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
        <p:nvSpPr>
          <p:cNvPr id="13" name="Slide Number Placeholder 5">
            <a:extLst>
              <a:ext uri="{FF2B5EF4-FFF2-40B4-BE49-F238E27FC236}">
                <a16:creationId xmlns:a16="http://schemas.microsoft.com/office/drawing/2014/main" id="{C6B0EE7E-6ABF-45F2-862B-59DFDDA071F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118034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11-23-2020 v1.0</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0C71C609-0F0D-4841-9F2F-030B3379F104}"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Footer Placeholder 4">
            <a:extLst>
              <a:ext uri="{FF2B5EF4-FFF2-40B4-BE49-F238E27FC236}">
                <a16:creationId xmlns:a16="http://schemas.microsoft.com/office/drawing/2014/main" id="{E460DCA5-452F-4536-92BA-36C945B9B025}"/>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1502144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lt Vie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11-23-2020 v1.0</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Rectangle 6">
            <a:extLst>
              <a:ext uri="{FF2B5EF4-FFF2-40B4-BE49-F238E27FC236}">
                <a16:creationId xmlns:a16="http://schemas.microsoft.com/office/drawing/2014/main" id="{C9E40DD9-AFE8-4D60-AA3F-68A9C8E6EEDF}"/>
              </a:ext>
            </a:extLst>
          </p:cNvPr>
          <p:cNvSpPr/>
          <p:nvPr userDrawn="1"/>
        </p:nvSpPr>
        <p:spPr>
          <a:xfrm rot="16200000">
            <a:off x="8144253" y="2810256"/>
            <a:ext cx="6876288" cy="12192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9" name="What">
            <a:extLst>
              <a:ext uri="{FF2B5EF4-FFF2-40B4-BE49-F238E27FC236}">
                <a16:creationId xmlns:a16="http://schemas.microsoft.com/office/drawing/2014/main" id="{965642A7-79E6-4FEF-83E0-48F7B51B43FD}"/>
              </a:ext>
            </a:extLst>
          </p:cNvPr>
          <p:cNvSpPr>
            <a:spLocks noGrp="1"/>
          </p:cNvSpPr>
          <p:nvPr>
            <p:ph type="body" sz="quarter" idx="13" hasCustomPrompt="1"/>
          </p:nvPr>
        </p:nvSpPr>
        <p:spPr>
          <a:xfrm>
            <a:off x="1066803" y="1295400"/>
            <a:ext cx="9734550" cy="584775"/>
          </a:xfrm>
          <a:ln>
            <a:solidFill>
              <a:schemeClr val="tx2"/>
            </a:solidFill>
          </a:ln>
        </p:spPr>
        <p:txBody>
          <a:bodyPr wrap="none">
            <a:normAutofit/>
          </a:bodyPr>
          <a:lstStyle>
            <a:lvl1pPr marL="0" indent="0">
              <a:buNone/>
              <a:defRPr/>
            </a:lvl1pPr>
          </a:lstStyle>
          <a:p>
            <a:pPr lvl="0"/>
            <a:r>
              <a:rPr lang="en-US" dirty="0"/>
              <a:t>What to show instead of slide (e.g. filename, </a:t>
            </a:r>
            <a:r>
              <a:rPr lang="en-US" dirty="0" err="1"/>
              <a:t>url</a:t>
            </a:r>
            <a:r>
              <a:rPr lang="en-US" dirty="0"/>
              <a:t>)</a:t>
            </a:r>
          </a:p>
        </p:txBody>
      </p:sp>
      <p:sp>
        <p:nvSpPr>
          <p:cNvPr id="6" name="TextBox 5">
            <a:extLst>
              <a:ext uri="{FF2B5EF4-FFF2-40B4-BE49-F238E27FC236}">
                <a16:creationId xmlns:a16="http://schemas.microsoft.com/office/drawing/2014/main" id="{B5C8B972-1573-4CEB-9525-B59B80DB252E}"/>
              </a:ext>
            </a:extLst>
          </p:cNvPr>
          <p:cNvSpPr txBox="1"/>
          <p:nvPr userDrawn="1"/>
        </p:nvSpPr>
        <p:spPr>
          <a:xfrm>
            <a:off x="1066803" y="2061606"/>
            <a:ext cx="9734549" cy="461665"/>
          </a:xfrm>
          <a:prstGeom prst="rect">
            <a:avLst/>
          </a:prstGeom>
          <a:noFill/>
        </p:spPr>
        <p:txBody>
          <a:bodyPr wrap="square" rtlCol="0">
            <a:spAutoFit/>
          </a:bodyPr>
          <a:lstStyle/>
          <a:p>
            <a:r>
              <a:rPr lang="en-US" sz="1200" dirty="0"/>
              <a:t>The student will see the above (pdf, image, webpage, etc.) instead of what is on this slide.  Your narration will still play while they’re seeing the above.  You can add anything you want (text box, pictures, etc.) to this slide to help you with your narration.</a:t>
            </a:r>
          </a:p>
        </p:txBody>
      </p:sp>
      <p:sp>
        <p:nvSpPr>
          <p:cNvPr id="8" name="TextBox 7">
            <a:extLst>
              <a:ext uri="{FF2B5EF4-FFF2-40B4-BE49-F238E27FC236}">
                <a16:creationId xmlns:a16="http://schemas.microsoft.com/office/drawing/2014/main" id="{C16FF369-8137-4C88-9F0C-2C6004828C74}"/>
              </a:ext>
            </a:extLst>
          </p:cNvPr>
          <p:cNvSpPr txBox="1"/>
          <p:nvPr userDrawn="1"/>
        </p:nvSpPr>
        <p:spPr>
          <a:xfrm>
            <a:off x="11201400" y="342900"/>
            <a:ext cx="842090" cy="6134100"/>
          </a:xfrm>
          <a:prstGeom prst="rect">
            <a:avLst/>
          </a:prstGeom>
          <a:noFill/>
        </p:spPr>
        <p:txBody>
          <a:bodyPr vert="wordArtVert" wrap="square" rtlCol="0">
            <a:spAutoFit/>
          </a:bodyPr>
          <a:lstStyle/>
          <a:p>
            <a:r>
              <a:rPr lang="en-US" sz="3600" b="1" dirty="0">
                <a:solidFill>
                  <a:srgbClr val="FFFF00"/>
                </a:solidFill>
              </a:rPr>
              <a:t>Alt View</a:t>
            </a:r>
          </a:p>
        </p:txBody>
      </p:sp>
      <p:sp>
        <p:nvSpPr>
          <p:cNvPr id="11" name="Footer Placeholder 4">
            <a:extLst>
              <a:ext uri="{FF2B5EF4-FFF2-40B4-BE49-F238E27FC236}">
                <a16:creationId xmlns:a16="http://schemas.microsoft.com/office/drawing/2014/main" id="{F2B43BA3-6AE2-46C7-8CBD-26A0192B816A}"/>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1815492107"/>
      </p:ext>
    </p:extLst>
  </p:cSld>
  <p:clrMapOvr>
    <a:masterClrMapping/>
  </p:clrMapOvr>
  <p:extLst>
    <p:ext uri="{DCECCB84-F9BA-43D5-87BE-67443E8EF086}">
      <p15:sldGuideLst xmlns:p15="http://schemas.microsoft.com/office/powerpoint/2012/main">
        <p15:guide id="7" pos="800">
          <p15:clr>
            <a:srgbClr val="FBAE40"/>
          </p15:clr>
        </p15:guide>
        <p15:guide id="8" pos="6944">
          <p15:clr>
            <a:srgbClr val="FBAE40"/>
          </p15:clr>
        </p15:guide>
        <p15:guide id="9" orient="horz" pos="828">
          <p15:clr>
            <a:srgbClr val="FBAE40"/>
          </p15:clr>
        </p15:guide>
        <p15:guide id="10" pos="1067">
          <p15:clr>
            <a:srgbClr val="FBAE40"/>
          </p15:clr>
        </p15:guide>
        <p15:guide id="11" pos="925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lt Vide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11-23-2020 v1.0</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Rectangle 6">
            <a:extLst>
              <a:ext uri="{FF2B5EF4-FFF2-40B4-BE49-F238E27FC236}">
                <a16:creationId xmlns:a16="http://schemas.microsoft.com/office/drawing/2014/main" id="{C9E40DD9-AFE8-4D60-AA3F-68A9C8E6EEDF}"/>
              </a:ext>
            </a:extLst>
          </p:cNvPr>
          <p:cNvSpPr/>
          <p:nvPr userDrawn="1"/>
        </p:nvSpPr>
        <p:spPr>
          <a:xfrm rot="16200000">
            <a:off x="8144253" y="2810256"/>
            <a:ext cx="6876288" cy="12192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9" name="What">
            <a:extLst>
              <a:ext uri="{FF2B5EF4-FFF2-40B4-BE49-F238E27FC236}">
                <a16:creationId xmlns:a16="http://schemas.microsoft.com/office/drawing/2014/main" id="{965642A7-79E6-4FEF-83E0-48F7B51B43FD}"/>
              </a:ext>
            </a:extLst>
          </p:cNvPr>
          <p:cNvSpPr>
            <a:spLocks noGrp="1"/>
          </p:cNvSpPr>
          <p:nvPr>
            <p:ph type="body" sz="quarter" idx="13" hasCustomPrompt="1"/>
          </p:nvPr>
        </p:nvSpPr>
        <p:spPr>
          <a:xfrm>
            <a:off x="1084263" y="2514600"/>
            <a:ext cx="9734550" cy="584775"/>
          </a:xfrm>
          <a:ln>
            <a:solidFill>
              <a:schemeClr val="tx2"/>
            </a:solidFill>
          </a:ln>
        </p:spPr>
        <p:txBody>
          <a:bodyPr wrap="none">
            <a:normAutofit/>
          </a:bodyPr>
          <a:lstStyle>
            <a:lvl1pPr marL="0" indent="0">
              <a:buNone/>
              <a:defRPr/>
            </a:lvl1pPr>
          </a:lstStyle>
          <a:p>
            <a:pPr lvl="0"/>
            <a:r>
              <a:rPr lang="en-US" dirty="0"/>
              <a:t>Filename for video to show instead of this slide</a:t>
            </a:r>
          </a:p>
        </p:txBody>
      </p:sp>
      <p:sp>
        <p:nvSpPr>
          <p:cNvPr id="6" name="TextBox 5">
            <a:extLst>
              <a:ext uri="{FF2B5EF4-FFF2-40B4-BE49-F238E27FC236}">
                <a16:creationId xmlns:a16="http://schemas.microsoft.com/office/drawing/2014/main" id="{AC4DE80B-7425-435A-BE4E-B5C0DA640091}"/>
              </a:ext>
            </a:extLst>
          </p:cNvPr>
          <p:cNvSpPr txBox="1"/>
          <p:nvPr userDrawn="1"/>
        </p:nvSpPr>
        <p:spPr>
          <a:xfrm>
            <a:off x="1066803" y="3189023"/>
            <a:ext cx="9734549" cy="276999"/>
          </a:xfrm>
          <a:prstGeom prst="rect">
            <a:avLst/>
          </a:prstGeom>
          <a:noFill/>
        </p:spPr>
        <p:txBody>
          <a:bodyPr wrap="square" rtlCol="0">
            <a:spAutoFit/>
          </a:bodyPr>
          <a:lstStyle/>
          <a:p>
            <a:r>
              <a:rPr lang="en-US" sz="1200" dirty="0"/>
              <a:t>The student will see the above video instead of what is on this slide.  Any narration on this slide will be ignored and the audio in the video will play instead.</a:t>
            </a:r>
          </a:p>
        </p:txBody>
      </p:sp>
      <p:sp>
        <p:nvSpPr>
          <p:cNvPr id="8" name="TextBox 7">
            <a:extLst>
              <a:ext uri="{FF2B5EF4-FFF2-40B4-BE49-F238E27FC236}">
                <a16:creationId xmlns:a16="http://schemas.microsoft.com/office/drawing/2014/main" id="{9A7C8604-B76F-4C0D-AAC8-02AA75361E85}"/>
              </a:ext>
            </a:extLst>
          </p:cNvPr>
          <p:cNvSpPr txBox="1"/>
          <p:nvPr userDrawn="1"/>
        </p:nvSpPr>
        <p:spPr>
          <a:xfrm>
            <a:off x="11201400" y="342900"/>
            <a:ext cx="842090" cy="6134100"/>
          </a:xfrm>
          <a:prstGeom prst="rect">
            <a:avLst/>
          </a:prstGeom>
          <a:noFill/>
        </p:spPr>
        <p:txBody>
          <a:bodyPr vert="wordArtVert" wrap="square" rtlCol="0">
            <a:spAutoFit/>
          </a:bodyPr>
          <a:lstStyle/>
          <a:p>
            <a:r>
              <a:rPr lang="en-US" sz="3600" b="1" dirty="0">
                <a:solidFill>
                  <a:srgbClr val="FFFF00"/>
                </a:solidFill>
              </a:rPr>
              <a:t>Alt Video</a:t>
            </a:r>
          </a:p>
        </p:txBody>
      </p:sp>
      <p:sp>
        <p:nvSpPr>
          <p:cNvPr id="10" name="Footer Placeholder 4">
            <a:extLst>
              <a:ext uri="{FF2B5EF4-FFF2-40B4-BE49-F238E27FC236}">
                <a16:creationId xmlns:a16="http://schemas.microsoft.com/office/drawing/2014/main" id="{5A195D14-5E3D-4F47-8C03-13AA053A1F48}"/>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2003847530"/>
      </p:ext>
    </p:extLst>
  </p:cSld>
  <p:clrMapOvr>
    <a:masterClrMapping/>
  </p:clrMapOvr>
  <p:extLst>
    <p:ext uri="{DCECCB84-F9BA-43D5-87BE-67443E8EF086}">
      <p15:sldGuideLst xmlns:p15="http://schemas.microsoft.com/office/powerpoint/2012/main">
        <p15:guide id="7" pos="800">
          <p15:clr>
            <a:srgbClr val="FBAE40"/>
          </p15:clr>
        </p15:guide>
        <p15:guide id="8" pos="6944">
          <p15:clr>
            <a:srgbClr val="FBAE40"/>
          </p15:clr>
        </p15:guide>
        <p15:guide id="9" orient="horz" pos="828">
          <p15:clr>
            <a:srgbClr val="FBAE40"/>
          </p15:clr>
        </p15:guide>
        <p15:guide id="10" pos="1067">
          <p15:clr>
            <a:srgbClr val="FBAE40"/>
          </p15:clr>
        </p15:guide>
        <p15:guide id="11" pos="925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2" y="1752600"/>
            <a:ext cx="12191997" cy="152400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hasCustomPrompt="1"/>
          </p:nvPr>
        </p:nvSpPr>
        <p:spPr>
          <a:xfrm>
            <a:off x="916502" y="3697339"/>
            <a:ext cx="10284897" cy="1112839"/>
          </a:xfrm>
          <a:prstGeom prst="rect">
            <a:avLst/>
          </a:prstGeom>
        </p:spPr>
        <p:txBody>
          <a:bodyPr anchor="ctr">
            <a:noAutofit/>
          </a:bodyPr>
          <a:lstStyle>
            <a:lvl1pPr marL="0" indent="0" algn="ctr">
              <a:spcBef>
                <a:spcPts val="0"/>
              </a:spcBef>
              <a:buNone/>
              <a:defRPr sz="3200">
                <a:solidFill>
                  <a:schemeClr val="tx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Section subtitle</a:t>
            </a:r>
          </a:p>
        </p:txBody>
      </p:sp>
      <p:sp>
        <p:nvSpPr>
          <p:cNvPr id="6" name="Title 5"/>
          <p:cNvSpPr>
            <a:spLocks noGrp="1"/>
          </p:cNvSpPr>
          <p:nvPr>
            <p:ph type="title" hasCustomPrompt="1"/>
          </p:nvPr>
        </p:nvSpPr>
        <p:spPr>
          <a:xfrm>
            <a:off x="914456" y="1875512"/>
            <a:ext cx="10286944" cy="1219200"/>
          </a:xfrm>
        </p:spPr>
        <p:txBody>
          <a:bodyPr>
            <a:noAutofit/>
          </a:bodyPr>
          <a:lstStyle>
            <a:lvl1pPr algn="ctr">
              <a:defRPr sz="4400"/>
            </a:lvl1pPr>
          </a:lstStyle>
          <a:p>
            <a:r>
              <a:rPr lang="en-US" dirty="0"/>
              <a:t>Click to edit Section title</a:t>
            </a:r>
          </a:p>
        </p:txBody>
      </p:sp>
      <p:sp>
        <p:nvSpPr>
          <p:cNvPr id="11" name="Date Placeholder 3">
            <a:extLst>
              <a:ext uri="{FF2B5EF4-FFF2-40B4-BE49-F238E27FC236}">
                <a16:creationId xmlns:a16="http://schemas.microsoft.com/office/drawing/2014/main" id="{00FBC534-17C0-4222-AADE-7C7F790884C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13" name="Slide Number Placeholder 5">
            <a:extLst>
              <a:ext uri="{FF2B5EF4-FFF2-40B4-BE49-F238E27FC236}">
                <a16:creationId xmlns:a16="http://schemas.microsoft.com/office/drawing/2014/main" id="{C6B0EE7E-6ABF-45F2-862B-59DFDDA071F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
        <p:nvSpPr>
          <p:cNvPr id="9" name="Footer Placeholder 4">
            <a:extLst>
              <a:ext uri="{FF2B5EF4-FFF2-40B4-BE49-F238E27FC236}">
                <a16:creationId xmlns:a16="http://schemas.microsoft.com/office/drawing/2014/main" id="{521FE532-A4C9-4811-BDA9-0117F159A423}"/>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253428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1" name="Date Placeholder 3">
            <a:extLst>
              <a:ext uri="{FF2B5EF4-FFF2-40B4-BE49-F238E27FC236}">
                <a16:creationId xmlns:a16="http://schemas.microsoft.com/office/drawing/2014/main" id="{E2777EEB-671D-46C7-BE06-6AACE943B2FD}"/>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13" name="Slide Number Placeholder 5">
            <a:extLst>
              <a:ext uri="{FF2B5EF4-FFF2-40B4-BE49-F238E27FC236}">
                <a16:creationId xmlns:a16="http://schemas.microsoft.com/office/drawing/2014/main" id="{955A77E5-43A5-434A-9B37-8D795097B934}"/>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
        <p:nvSpPr>
          <p:cNvPr id="8" name="Footer Placeholder 4">
            <a:extLst>
              <a:ext uri="{FF2B5EF4-FFF2-40B4-BE49-F238E27FC236}">
                <a16:creationId xmlns:a16="http://schemas.microsoft.com/office/drawing/2014/main" id="{C1A7381E-1C46-49C9-AD52-954A0B988C15}"/>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271295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11-23-2020 v1.0</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978264C5-0611-44C2-AD7D-FDABA58FAF71}"/>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2854270348"/>
      </p:ext>
    </p:extLst>
  </p:cSld>
  <p:clrMapOvr>
    <a:masterClrMapping/>
  </p:clrMapOvr>
  <p:extLst>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11-23-2020 v1.0</a:t>
            </a:r>
          </a:p>
        </p:txBody>
      </p:sp>
      <p:sp>
        <p:nvSpPr>
          <p:cNvPr id="5" name="Slide Number Placeholder 4"/>
          <p:cNvSpPr>
            <a:spLocks noGrp="1"/>
          </p:cNvSpPr>
          <p:nvPr>
            <p:ph type="sldNum" sz="quarter" idx="12"/>
          </p:nvPr>
        </p:nvSpPr>
        <p:spPr/>
        <p:txBody>
          <a:bodyPr/>
          <a:lstStyle/>
          <a:p>
            <a:pPr>
              <a:defRPr/>
            </a:pPr>
            <a:fld id="{CE176C80-3929-4771-A23C-9F9CC74EC15F}"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a:t>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08313685-AAB1-48B6-94E1-20EE63A49522}"/>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186755979"/>
      </p:ext>
    </p:extLst>
  </p:cSld>
  <p:clrMapOvr>
    <a:masterClrMapping/>
  </p:clrMapOvr>
  <p:extLst>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r>
              <a:rPr lang="en-US"/>
              <a:t>11-23-2020 v1.0</a:t>
            </a:r>
          </a:p>
        </p:txBody>
      </p:sp>
      <p:sp>
        <p:nvSpPr>
          <p:cNvPr id="9" name="Slide Number Placeholder 8"/>
          <p:cNvSpPr>
            <a:spLocks noGrp="1"/>
          </p:cNvSpPr>
          <p:nvPr>
            <p:ph type="sldNum" sz="quarter" idx="12"/>
          </p:nvPr>
        </p:nvSpPr>
        <p:spPr/>
        <p:txBody>
          <a:bodyPr/>
          <a:lstStyle/>
          <a:p>
            <a:pPr>
              <a:defRPr/>
            </a:pPr>
            <a:fld id="{6F3A8DBD-CFCB-446C-B8A6-1CA899896161}"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a:t>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
        <p:nvSpPr>
          <p:cNvPr id="11" name="Footer Placeholder 4">
            <a:extLst>
              <a:ext uri="{FF2B5EF4-FFF2-40B4-BE49-F238E27FC236}">
                <a16:creationId xmlns:a16="http://schemas.microsoft.com/office/drawing/2014/main" id="{15BB3819-50F7-45D3-966F-68EC619EC35E}"/>
              </a:ext>
            </a:extLst>
          </p:cNvPr>
          <p:cNvSpPr>
            <a:spLocks noGrp="1"/>
          </p:cNvSpPr>
          <p:nvPr>
            <p:ph type="ftr" sz="quarter" idx="15"/>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283838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6" name="Text Placeholder 5"/>
          <p:cNvSpPr>
            <a:spLocks noGrp="1"/>
          </p:cNvSpPr>
          <p:nvPr>
            <p:ph type="body" sz="quarter" idx="13"/>
          </p:nvPr>
        </p:nvSpPr>
        <p:spPr>
          <a:xfrm>
            <a:off x="838205" y="4114800"/>
            <a:ext cx="10492873" cy="1828800"/>
          </a:xfrm>
        </p:spPr>
        <p:txBody>
          <a:bodyPr/>
          <a:lstStyle>
            <a:lvl1pPr>
              <a:defRPr/>
            </a:lvl1pPr>
            <a:lvl2pPr>
              <a:defRPr/>
            </a:lvl2pPr>
          </a:lstStyle>
          <a:p>
            <a:pPr lvl="0"/>
            <a:r>
              <a:rPr lang="en-US"/>
              <a:t>Edit Master text styles</a:t>
            </a:r>
          </a:p>
          <a:p>
            <a:pPr lvl="1"/>
            <a:r>
              <a:rPr lang="en-US"/>
              <a:t>Second level</a:t>
            </a:r>
          </a:p>
        </p:txBody>
      </p:sp>
      <p:sp>
        <p:nvSpPr>
          <p:cNvPr id="4" name="Picture Placeholder 3"/>
          <p:cNvSpPr>
            <a:spLocks noGrp="1"/>
          </p:cNvSpPr>
          <p:nvPr>
            <p:ph type="pic" sz="quarter" idx="15"/>
          </p:nvPr>
        </p:nvSpPr>
        <p:spPr>
          <a:xfrm>
            <a:off x="838205" y="1752600"/>
            <a:ext cx="10492873" cy="2217738"/>
          </a:xfrm>
        </p:spPr>
        <p:txBody>
          <a:bodyPr/>
          <a:lstStyle>
            <a:lvl1pPr marL="0" indent="0">
              <a:buNone/>
              <a:defRPr/>
            </a:lvl1pPr>
          </a:lstStyle>
          <a:p>
            <a:r>
              <a:rPr lang="en-US"/>
              <a:t>Click icon to add picture</a:t>
            </a:r>
            <a:endParaRPr lang="en-US" dirty="0"/>
          </a:p>
        </p:txBody>
      </p:sp>
      <p:sp>
        <p:nvSpPr>
          <p:cNvPr id="8" name="Date Placeholder 3">
            <a:extLst>
              <a:ext uri="{FF2B5EF4-FFF2-40B4-BE49-F238E27FC236}">
                <a16:creationId xmlns:a16="http://schemas.microsoft.com/office/drawing/2014/main" id="{A89C4C11-F6BF-449E-B432-1002EDEA943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12" name="Slide Number Placeholder 5">
            <a:extLst>
              <a:ext uri="{FF2B5EF4-FFF2-40B4-BE49-F238E27FC236}">
                <a16:creationId xmlns:a16="http://schemas.microsoft.com/office/drawing/2014/main" id="{C2B8A865-8A0B-4AA8-A5A9-D1D8E11691E6}"/>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
        <p:nvSpPr>
          <p:cNvPr id="9" name="Footer Placeholder 4">
            <a:extLst>
              <a:ext uri="{FF2B5EF4-FFF2-40B4-BE49-F238E27FC236}">
                <a16:creationId xmlns:a16="http://schemas.microsoft.com/office/drawing/2014/main" id="{FD6EA5DF-6C6C-47A5-BCB1-B6A2F45F8E6D}"/>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318244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1278833" y="1761434"/>
            <a:ext cx="9753600" cy="2221287"/>
          </a:xfrm>
        </p:spPr>
        <p:txBody>
          <a:body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a:t>Edit Master text styles</a:t>
            </a:r>
          </a:p>
          <a:p>
            <a:pPr lvl="1"/>
            <a:r>
              <a:rPr lang="en-US"/>
              <a:t>Second level</a:t>
            </a:r>
          </a:p>
        </p:txBody>
      </p:sp>
      <p:sp>
        <p:nvSpPr>
          <p:cNvPr id="8" name="Date Placeholder 3">
            <a:extLst>
              <a:ext uri="{FF2B5EF4-FFF2-40B4-BE49-F238E27FC236}">
                <a16:creationId xmlns:a16="http://schemas.microsoft.com/office/drawing/2014/main" id="{4A5B7494-2933-4BD6-AC6A-2829F425BE06}"/>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12" name="Slide Number Placeholder 5">
            <a:extLst>
              <a:ext uri="{FF2B5EF4-FFF2-40B4-BE49-F238E27FC236}">
                <a16:creationId xmlns:a16="http://schemas.microsoft.com/office/drawing/2014/main" id="{88110B43-CEF2-45E2-BBC8-430AB67CB4D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
        <p:nvSpPr>
          <p:cNvPr id="9" name="Footer Placeholder 4">
            <a:extLst>
              <a:ext uri="{FF2B5EF4-FFF2-40B4-BE49-F238E27FC236}">
                <a16:creationId xmlns:a16="http://schemas.microsoft.com/office/drawing/2014/main" id="{724BA291-163F-480A-81D8-6A5098CD498E}"/>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350813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11-23-2020 v1.0</a:t>
            </a:r>
          </a:p>
        </p:txBody>
      </p:sp>
      <p:sp>
        <p:nvSpPr>
          <p:cNvPr id="4" name="Slide Number Placeholder 3"/>
          <p:cNvSpPr>
            <a:spLocks noGrp="1"/>
          </p:cNvSpPr>
          <p:nvPr>
            <p:ph type="sldNum" sz="quarter" idx="12"/>
          </p:nvPr>
        </p:nvSpPr>
        <p:spPr/>
        <p:txBody>
          <a:bodyPr/>
          <a:lstStyle/>
          <a:p>
            <a:pPr>
              <a:defRPr/>
            </a:pPr>
            <a:fld id="{9812D7E6-FB69-44F1-8A56-928FF0B4A47C}"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Footer Placeholder 4">
            <a:extLst>
              <a:ext uri="{FF2B5EF4-FFF2-40B4-BE49-F238E27FC236}">
                <a16:creationId xmlns:a16="http://schemas.microsoft.com/office/drawing/2014/main" id="{97E48637-C156-4FEA-BBD2-2D56C0B399E0}"/>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75395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Footer Placeholder 4">
            <a:extLst>
              <a:ext uri="{FF2B5EF4-FFF2-40B4-BE49-F238E27FC236}">
                <a16:creationId xmlns:a16="http://schemas.microsoft.com/office/drawing/2014/main" id="{724D073C-89CF-46E6-A86F-8D123B6F45CB}"/>
              </a:ext>
            </a:extLst>
          </p:cNvPr>
          <p:cNvSpPr>
            <a:spLocks noGrp="1"/>
          </p:cNvSpPr>
          <p:nvPr>
            <p:ph type="ftr" sz="quarter" idx="3"/>
          </p:nvPr>
        </p:nvSpPr>
        <p:spPr>
          <a:xfrm>
            <a:off x="3476488" y="6265305"/>
            <a:ext cx="51341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Handling NJ Income Tax and Property Tax Recoveries</a:t>
            </a:r>
            <a:endParaRPr lang="en-US" dirty="0"/>
          </a:p>
        </p:txBody>
      </p:sp>
    </p:spTree>
    <p:extLst>
      <p:ext uri="{BB962C8B-B14F-4D97-AF65-F5344CB8AC3E}">
        <p14:creationId xmlns:p14="http://schemas.microsoft.com/office/powerpoint/2010/main" val="728904772"/>
      </p:ext>
    </p:extLst>
  </p:cSld>
  <p:clrMap bg1="lt1" tx1="dk1" bg2="lt2" tx2="dk2" accent1="accent1" accent2="accent2" accent3="accent3" accent4="accent4" accent5="accent5" accent6="accent6" hlink="hlink" folHlink="folHlink"/>
  <p:sldLayoutIdLst>
    <p:sldLayoutId id="2147484493" r:id="rId1"/>
    <p:sldLayoutId id="2147484515" r:id="rId2"/>
    <p:sldLayoutId id="2147484517" r:id="rId3"/>
    <p:sldLayoutId id="2147484498" r:id="rId4"/>
    <p:sldLayoutId id="2147484495" r:id="rId5"/>
    <p:sldLayoutId id="2147484496" r:id="rId6"/>
    <p:sldLayoutId id="2147484516" r:id="rId7"/>
    <p:sldLayoutId id="2147484497" r:id="rId8"/>
    <p:sldLayoutId id="2147484499" r:id="rId9"/>
    <p:sldLayoutId id="2147484500" r:id="rId10"/>
    <p:sldLayoutId id="2147484518" r:id="rId11"/>
    <p:sldLayoutId id="2147484519" r:id="rId12"/>
  </p:sldLayoutIdLst>
  <p:hf hdr="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1067" userDrawn="1">
          <p15:clr>
            <a:srgbClr val="F26B43"/>
          </p15:clr>
        </p15:guide>
        <p15:guide id="11" orient="horz" pos="1344" userDrawn="1">
          <p15:clr>
            <a:srgbClr val="F26B43"/>
          </p15:clr>
        </p15:guide>
        <p15:guide id="12" pos="683" userDrawn="1">
          <p15:clr>
            <a:srgbClr val="F26B43"/>
          </p15:clr>
        </p15:guide>
        <p15:guide id="13" orient="horz" pos="1056" userDrawn="1">
          <p15:clr>
            <a:srgbClr val="F26B43"/>
          </p15:clr>
        </p15:guide>
        <p15:guide id="14" orient="horz" pos="828" userDrawn="1">
          <p15:clr>
            <a:srgbClr val="F26B43"/>
          </p15:clr>
        </p15:guide>
        <p15:guide id="15" pos="8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9E90A32-006E-4685-A43A-C876337DBE0F}"/>
              </a:ext>
            </a:extLst>
          </p:cNvPr>
          <p:cNvSpPr>
            <a:spLocks noGrp="1"/>
          </p:cNvSpPr>
          <p:nvPr>
            <p:ph type="subTitle" idx="1"/>
          </p:nvPr>
        </p:nvSpPr>
        <p:spPr/>
        <p:txBody>
          <a:bodyPr/>
          <a:lstStyle/>
          <a:p>
            <a:r>
              <a:rPr lang="en-US" dirty="0"/>
              <a:t>TP4F Preparer Page</a:t>
            </a:r>
          </a:p>
        </p:txBody>
      </p:sp>
      <p:sp>
        <p:nvSpPr>
          <p:cNvPr id="3" name="Title 2">
            <a:extLst>
              <a:ext uri="{FF2B5EF4-FFF2-40B4-BE49-F238E27FC236}">
                <a16:creationId xmlns:a16="http://schemas.microsoft.com/office/drawing/2014/main" id="{0486D8C2-CC35-4A7F-A70B-10DDEFF5B235}"/>
              </a:ext>
            </a:extLst>
          </p:cNvPr>
          <p:cNvSpPr>
            <a:spLocks noGrp="1"/>
          </p:cNvSpPr>
          <p:nvPr>
            <p:ph type="title"/>
          </p:nvPr>
        </p:nvSpPr>
        <p:spPr/>
        <p:txBody>
          <a:bodyPr/>
          <a:lstStyle/>
          <a:p>
            <a:r>
              <a:rPr lang="en-US" dirty="0"/>
              <a:t>Handling NJ Income Tax and Property Tax Recoveries</a:t>
            </a:r>
          </a:p>
        </p:txBody>
      </p:sp>
      <p:sp>
        <p:nvSpPr>
          <p:cNvPr id="6" name="Slide Number Placeholder 5">
            <a:extLst>
              <a:ext uri="{FF2B5EF4-FFF2-40B4-BE49-F238E27FC236}">
                <a16:creationId xmlns:a16="http://schemas.microsoft.com/office/drawing/2014/main" id="{7C77BA70-AF24-47D2-B814-1AF87BCBB33F}"/>
              </a:ext>
            </a:extLst>
          </p:cNvPr>
          <p:cNvSpPr>
            <a:spLocks noGrp="1"/>
          </p:cNvSpPr>
          <p:nvPr>
            <p:ph type="sldNum" sz="quarter" idx="4"/>
          </p:nvPr>
        </p:nvSpPr>
        <p:spPr/>
        <p:txBody>
          <a:bodyPr/>
          <a:lstStyle/>
          <a:p>
            <a:pPr>
              <a:defRPr/>
            </a:pPr>
            <a:fld id="{0C71C609-0F0D-4841-9F2F-030B3379F104}" type="slidenum">
              <a:rPr lang="en-US" altLang="en-US" smtClean="0"/>
              <a:pPr>
                <a:defRPr/>
              </a:pPr>
              <a:t>1</a:t>
            </a:fld>
            <a:endParaRPr lang="en-US" altLang="en-US" dirty="0"/>
          </a:p>
        </p:txBody>
      </p:sp>
      <p:sp>
        <p:nvSpPr>
          <p:cNvPr id="7" name="Date Placeholder 6">
            <a:extLst>
              <a:ext uri="{FF2B5EF4-FFF2-40B4-BE49-F238E27FC236}">
                <a16:creationId xmlns:a16="http://schemas.microsoft.com/office/drawing/2014/main" id="{B76D1045-D2E9-458E-9CAA-0EC66B64ED58}"/>
              </a:ext>
            </a:extLst>
          </p:cNvPr>
          <p:cNvSpPr>
            <a:spLocks noGrp="1"/>
          </p:cNvSpPr>
          <p:nvPr>
            <p:ph type="dt" sz="half" idx="2"/>
          </p:nvPr>
        </p:nvSpPr>
        <p:spPr/>
        <p:txBody>
          <a:bodyPr/>
          <a:lstStyle/>
          <a:p>
            <a:r>
              <a:rPr lang="en-US"/>
              <a:t>11-23-2020 v1.0</a:t>
            </a:r>
            <a:endParaRPr lang="en-US" dirty="0"/>
          </a:p>
        </p:txBody>
      </p:sp>
      <p:sp>
        <p:nvSpPr>
          <p:cNvPr id="8" name="Footer Placeholder 7">
            <a:extLst>
              <a:ext uri="{FF2B5EF4-FFF2-40B4-BE49-F238E27FC236}">
                <a16:creationId xmlns:a16="http://schemas.microsoft.com/office/drawing/2014/main" id="{3502F80E-DF67-4966-865F-B33AED8E8BFD}"/>
              </a:ext>
            </a:extLst>
          </p:cNvPr>
          <p:cNvSpPr>
            <a:spLocks noGrp="1"/>
          </p:cNvSpPr>
          <p:nvPr>
            <p:ph type="ftr" sz="quarter" idx="3"/>
          </p:nvPr>
        </p:nvSpPr>
        <p:spPr/>
        <p:txBody>
          <a:bodyPr/>
          <a:lstStyle/>
          <a:p>
            <a:pPr>
              <a:defRPr/>
            </a:pPr>
            <a:r>
              <a:rPr lang="en-US" dirty="0"/>
              <a:t>NJ Adv Handling NJ Income Tax and Property Tax Recoveries</a:t>
            </a:r>
          </a:p>
        </p:txBody>
      </p:sp>
    </p:spTree>
    <p:extLst>
      <p:ext uri="{BB962C8B-B14F-4D97-AF65-F5344CB8AC3E}">
        <p14:creationId xmlns:p14="http://schemas.microsoft.com/office/powerpoint/2010/main" val="2017905392"/>
      </p:ext>
    </p:extLst>
  </p:cSld>
  <p:clrMapOvr>
    <a:masterClrMapping/>
  </p:clrMapOvr>
  <mc:AlternateContent xmlns:mc="http://schemas.openxmlformats.org/markup-compatibility/2006" xmlns:p14="http://schemas.microsoft.com/office/powerpoint/2010/main">
    <mc:Choice Requires="p14">
      <p:transition spd="slow" p14:dur="2000" advTm="19154"/>
    </mc:Choice>
    <mc:Fallback xmlns="">
      <p:transition spd="slow" advTm="1915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89970" y="1439826"/>
            <a:ext cx="10135230" cy="4960973"/>
          </a:xfrm>
        </p:spPr>
        <p:txBody>
          <a:bodyPr>
            <a:normAutofit fontScale="62500" lnSpcReduction="20000"/>
          </a:bodyPr>
          <a:lstStyle/>
          <a:p>
            <a:r>
              <a:rPr lang="en-US" dirty="0"/>
              <a:t>During interview, taxpayer stated that he received a PTR check in 2019 for property taxes he paid in 2018</a:t>
            </a:r>
          </a:p>
          <a:p>
            <a:r>
              <a:rPr lang="en-US" dirty="0"/>
              <a:t>Taxpayer also stated that he received a HB credit on his 5/1/2019 property tax bill and another credit on his 11/1/2019 bill for property taxes he paid in 2016</a:t>
            </a:r>
          </a:p>
          <a:p>
            <a:r>
              <a:rPr lang="en-US" dirty="0"/>
              <a:t>Counselor verified amounts of PTR and HB by using online inquiry tools on TP4F Preparer page or other documentation</a:t>
            </a:r>
          </a:p>
          <a:p>
            <a:r>
              <a:rPr lang="en-US" dirty="0"/>
              <a:t>Counselor looked at prior year return and saw that taxpayer itemized deductions on Schedule A and claimed property taxes on Line 5b</a:t>
            </a:r>
          </a:p>
          <a:p>
            <a:r>
              <a:rPr lang="en-US" dirty="0"/>
              <a:t>Counselor verified with taxpayer that he itemized 3 years ago and claimed property taxes</a:t>
            </a:r>
          </a:p>
          <a:p>
            <a:r>
              <a:rPr lang="en-US" b="1" dirty="0">
                <a:solidFill>
                  <a:srgbClr val="FF0000"/>
                </a:solidFill>
              </a:rPr>
              <a:t>DID TAXPAYER RECEIVE A TAX BENEFIT LAST YEAR AND 3 YEARS AGO BY CLAIMING PROPERTY TAXES? </a:t>
            </a:r>
          </a:p>
          <a:p>
            <a:r>
              <a:rPr lang="en-US" b="1" dirty="0">
                <a:solidFill>
                  <a:srgbClr val="FF0000"/>
                </a:solidFill>
              </a:rPr>
              <a:t>ARE PTR AND HB RECOVERIES? </a:t>
            </a:r>
          </a:p>
          <a:p>
            <a:r>
              <a:rPr lang="en-US" b="1" dirty="0">
                <a:solidFill>
                  <a:srgbClr val="FF0000"/>
                </a:solidFill>
              </a:rPr>
              <a:t>DO PTR AND HB NEED TO BE CLAIMED AS INCOME IN 2019?</a:t>
            </a:r>
          </a:p>
        </p:txBody>
      </p:sp>
      <p:sp>
        <p:nvSpPr>
          <p:cNvPr id="5" name="Title 4"/>
          <p:cNvSpPr>
            <a:spLocks noGrp="1"/>
          </p:cNvSpPr>
          <p:nvPr>
            <p:ph type="title"/>
          </p:nvPr>
        </p:nvSpPr>
        <p:spPr/>
        <p:txBody>
          <a:bodyPr>
            <a:normAutofit/>
          </a:bodyPr>
          <a:lstStyle/>
          <a:p>
            <a:r>
              <a:rPr lang="en-US" dirty="0"/>
              <a:t>Example of PTR and HB Recoveries</a:t>
            </a:r>
          </a:p>
        </p:txBody>
      </p:sp>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10</a:t>
            </a:fld>
            <a:endParaRPr lang="en-US" altLang="en-US" dirty="0"/>
          </a:p>
        </p:txBody>
      </p:sp>
      <p:sp>
        <p:nvSpPr>
          <p:cNvPr id="7" name="Date Placeholder 6">
            <a:extLst>
              <a:ext uri="{FF2B5EF4-FFF2-40B4-BE49-F238E27FC236}">
                <a16:creationId xmlns:a16="http://schemas.microsoft.com/office/drawing/2014/main" id="{692ED71F-5256-4CD5-AA6F-BC725636C826}"/>
              </a:ext>
            </a:extLst>
          </p:cNvPr>
          <p:cNvSpPr>
            <a:spLocks noGrp="1"/>
          </p:cNvSpPr>
          <p:nvPr>
            <p:ph type="dt" sz="half" idx="2"/>
          </p:nvPr>
        </p:nvSpPr>
        <p:spPr/>
        <p:txBody>
          <a:bodyPr/>
          <a:lstStyle/>
          <a:p>
            <a:r>
              <a:rPr lang="en-US"/>
              <a:t>11-23-2020 v1.0</a:t>
            </a:r>
            <a:endParaRPr lang="en-US" dirty="0"/>
          </a:p>
        </p:txBody>
      </p:sp>
    </p:spTree>
    <p:extLst>
      <p:ext uri="{BB962C8B-B14F-4D97-AF65-F5344CB8AC3E}">
        <p14:creationId xmlns:p14="http://schemas.microsoft.com/office/powerpoint/2010/main" val="657721552"/>
      </p:ext>
    </p:extLst>
  </p:cSld>
  <p:clrMapOvr>
    <a:masterClrMapping/>
  </p:clrMapOvr>
  <mc:AlternateContent xmlns:mc="http://schemas.openxmlformats.org/markup-compatibility/2006" xmlns:p14="http://schemas.microsoft.com/office/powerpoint/2010/main">
    <mc:Choice Requires="p14">
      <p:transition spd="slow" p14:dur="2000" advTm="221663"/>
    </mc:Choice>
    <mc:Fallback xmlns="">
      <p:transition spd="slow" advTm="22166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normAutofit fontScale="70000" lnSpcReduction="20000"/>
          </a:bodyPr>
          <a:lstStyle/>
          <a:p>
            <a:r>
              <a:rPr lang="en-US" b="1" dirty="0"/>
              <a:t>DID TAXPAYER RECEIVE A TAX BENEFIT LAST YEAR BY CLAIMING PROPERTY TAXES?  </a:t>
            </a:r>
            <a:r>
              <a:rPr lang="en-US" b="1" dirty="0">
                <a:solidFill>
                  <a:srgbClr val="FF0000"/>
                </a:solidFill>
              </a:rPr>
              <a:t>YES, HE CLAIMED PROPERTY TAXES ON SCHEDULE A LINE 5b IN 2018</a:t>
            </a:r>
          </a:p>
          <a:p>
            <a:r>
              <a:rPr lang="en-US" b="1" dirty="0"/>
              <a:t>DID TAXPAYER RECEIVE A TAX BENEFIT 3 YEARS AGO BY CLAIMING PROPERTY TAXES?  </a:t>
            </a:r>
            <a:r>
              <a:rPr lang="en-US" b="1" dirty="0">
                <a:solidFill>
                  <a:srgbClr val="FF0000"/>
                </a:solidFill>
              </a:rPr>
              <a:t>YES, HE CLAIMED PROPERTY TAXES ON SCHEDULE A LINE 5b IN 2016</a:t>
            </a:r>
          </a:p>
          <a:p>
            <a:r>
              <a:rPr lang="en-US" b="1" dirty="0"/>
              <a:t>ARE PTR AND HB RECOVERIES?  </a:t>
            </a:r>
            <a:r>
              <a:rPr lang="en-US" b="1" dirty="0">
                <a:solidFill>
                  <a:srgbClr val="FF0000"/>
                </a:solidFill>
              </a:rPr>
              <a:t>YES </a:t>
            </a:r>
            <a:r>
              <a:rPr lang="en-US" b="1" dirty="0"/>
              <a:t> </a:t>
            </a:r>
          </a:p>
          <a:p>
            <a:r>
              <a:rPr lang="en-US" b="1" dirty="0"/>
              <a:t>DO THEY NEED TO BE CLAIMED AS INCOME IN 2019?  </a:t>
            </a:r>
            <a:r>
              <a:rPr lang="en-US" b="1" dirty="0">
                <a:solidFill>
                  <a:srgbClr val="FF0000"/>
                </a:solidFill>
              </a:rPr>
              <a:t>YES, SOME OR ALL OF THESE PROPERTY TAX REFUNDS MAY BE TAXABLE ON CURRENT YEAR RETURN</a:t>
            </a:r>
          </a:p>
          <a:p>
            <a:pPr marL="0" indent="0">
              <a:buNone/>
            </a:pPr>
            <a:r>
              <a:rPr lang="en-US" dirty="0"/>
              <a:t> </a:t>
            </a:r>
          </a:p>
          <a:p>
            <a:pPr marL="576262" lvl="1" indent="0">
              <a:buNone/>
            </a:pPr>
            <a:endParaRPr lang="en-US" dirty="0"/>
          </a:p>
        </p:txBody>
      </p:sp>
      <p:sp>
        <p:nvSpPr>
          <p:cNvPr id="5" name="Title 4"/>
          <p:cNvSpPr>
            <a:spLocks noGrp="1"/>
          </p:cNvSpPr>
          <p:nvPr>
            <p:ph type="title"/>
          </p:nvPr>
        </p:nvSpPr>
        <p:spPr/>
        <p:txBody>
          <a:bodyPr>
            <a:normAutofit/>
          </a:bodyPr>
          <a:lstStyle/>
          <a:p>
            <a:r>
              <a:rPr lang="en-US" dirty="0"/>
              <a:t>Are PTR and HB Recoveries?</a:t>
            </a:r>
          </a:p>
        </p:txBody>
      </p:sp>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11</a:t>
            </a:fld>
            <a:endParaRPr lang="en-US" altLang="en-US" dirty="0"/>
          </a:p>
        </p:txBody>
      </p:sp>
      <p:sp>
        <p:nvSpPr>
          <p:cNvPr id="7" name="Date Placeholder 6">
            <a:extLst>
              <a:ext uri="{FF2B5EF4-FFF2-40B4-BE49-F238E27FC236}">
                <a16:creationId xmlns:a16="http://schemas.microsoft.com/office/drawing/2014/main" id="{C55A1AE1-E00F-41A8-B242-66931A540AA5}"/>
              </a:ext>
            </a:extLst>
          </p:cNvPr>
          <p:cNvSpPr>
            <a:spLocks noGrp="1"/>
          </p:cNvSpPr>
          <p:nvPr>
            <p:ph type="dt" sz="half" idx="2"/>
          </p:nvPr>
        </p:nvSpPr>
        <p:spPr/>
        <p:txBody>
          <a:bodyPr/>
          <a:lstStyle/>
          <a:p>
            <a:r>
              <a:rPr lang="en-US"/>
              <a:t>11-23-2020 v1.0</a:t>
            </a:r>
            <a:endParaRPr lang="en-US" dirty="0"/>
          </a:p>
        </p:txBody>
      </p:sp>
    </p:spTree>
    <p:extLst>
      <p:ext uri="{BB962C8B-B14F-4D97-AF65-F5344CB8AC3E}">
        <p14:creationId xmlns:p14="http://schemas.microsoft.com/office/powerpoint/2010/main" val="3590903833"/>
      </p:ext>
    </p:extLst>
  </p:cSld>
  <p:clrMapOvr>
    <a:masterClrMapping/>
  </p:clrMapOvr>
  <mc:AlternateContent xmlns:mc="http://schemas.openxmlformats.org/markup-compatibility/2006" xmlns:p14="http://schemas.microsoft.com/office/powerpoint/2010/main">
    <mc:Choice Requires="p14">
      <p:transition spd="slow" p14:dur="2000" advTm="82772"/>
    </mc:Choice>
    <mc:Fallback xmlns="">
      <p:transition spd="slow" advTm="8277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2"/>
          </p:nvPr>
        </p:nvSpPr>
        <p:spPr/>
        <p:txBody>
          <a:bodyPr>
            <a:normAutofit fontScale="92500" lnSpcReduction="10000"/>
          </a:bodyPr>
          <a:lstStyle/>
          <a:p>
            <a:r>
              <a:rPr lang="en-US" dirty="0"/>
              <a:t>Complete NJ Tax Refund Worksheet on TP4F Preparer page</a:t>
            </a:r>
          </a:p>
          <a:p>
            <a:pPr lvl="1"/>
            <a:r>
              <a:rPr lang="en-US" dirty="0"/>
              <a:t>Worksheet is pretty self-explanatory; just enter amounts requested</a:t>
            </a:r>
          </a:p>
          <a:p>
            <a:pPr lvl="1"/>
            <a:r>
              <a:rPr lang="en-US" dirty="0"/>
              <a:t>Schedule A amounts are obtained from prior year return</a:t>
            </a:r>
          </a:p>
          <a:p>
            <a:pPr lvl="2"/>
            <a:r>
              <a:rPr lang="en-US" dirty="0"/>
              <a:t>One exception - State sales tax for prior year is a required field; however, if taxpayer claimed state income taxes on prior year Schedule A Line 5a, sales taxes would not be shown on Schedule A </a:t>
            </a:r>
          </a:p>
          <a:p>
            <a:pPr lvl="3"/>
            <a:r>
              <a:rPr lang="en-US" dirty="0"/>
              <a:t>Either income taxes </a:t>
            </a:r>
            <a:r>
              <a:rPr lang="en-US" b="1" dirty="0"/>
              <a:t>or</a:t>
            </a:r>
            <a:r>
              <a:rPr lang="en-US" dirty="0"/>
              <a:t> sales tax is shown on Line 5a, whichever is claimed</a:t>
            </a:r>
          </a:p>
          <a:p>
            <a:pPr lvl="3"/>
            <a:r>
              <a:rPr lang="en-US" dirty="0"/>
              <a:t>To determine prior year sales tax, complete Sales Tax Worksheet on TP4F Preparer page </a:t>
            </a:r>
          </a:p>
          <a:p>
            <a:pPr lvl="1"/>
            <a:endParaRPr lang="en-US" dirty="0"/>
          </a:p>
          <a:p>
            <a:pPr lvl="1"/>
            <a:endParaRPr lang="en-US" dirty="0"/>
          </a:p>
        </p:txBody>
      </p:sp>
      <p:sp>
        <p:nvSpPr>
          <p:cNvPr id="5" name="Title 4"/>
          <p:cNvSpPr>
            <a:spLocks noGrp="1"/>
          </p:cNvSpPr>
          <p:nvPr>
            <p:ph type="title"/>
          </p:nvPr>
        </p:nvSpPr>
        <p:spPr>
          <a:xfrm>
            <a:off x="1066803" y="28835"/>
            <a:ext cx="10286997" cy="1143000"/>
          </a:xfrm>
        </p:spPr>
        <p:txBody>
          <a:bodyPr>
            <a:normAutofit/>
          </a:bodyPr>
          <a:lstStyle/>
          <a:p>
            <a:r>
              <a:rPr lang="en-US" sz="3200" dirty="0"/>
              <a:t>Process to Determine and Enter Amount of Recoveries to Claim as Income on Current Year Return</a:t>
            </a:r>
          </a:p>
        </p:txBody>
      </p:sp>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12</a:t>
            </a:fld>
            <a:endParaRPr lang="en-US" altLang="en-US" dirty="0"/>
          </a:p>
        </p:txBody>
      </p:sp>
      <p:sp>
        <p:nvSpPr>
          <p:cNvPr id="4" name="Date Placeholder 3">
            <a:extLst>
              <a:ext uri="{FF2B5EF4-FFF2-40B4-BE49-F238E27FC236}">
                <a16:creationId xmlns:a16="http://schemas.microsoft.com/office/drawing/2014/main" id="{791830FE-3967-4125-8E19-1C4E4B893004}"/>
              </a:ext>
            </a:extLst>
          </p:cNvPr>
          <p:cNvSpPr>
            <a:spLocks noGrp="1"/>
          </p:cNvSpPr>
          <p:nvPr>
            <p:ph type="dt" sz="half" idx="2"/>
          </p:nvPr>
        </p:nvSpPr>
        <p:spPr/>
        <p:txBody>
          <a:bodyPr/>
          <a:lstStyle/>
          <a:p>
            <a:r>
              <a:rPr lang="en-US"/>
              <a:t>11-23-2020 v1.0</a:t>
            </a:r>
            <a:endParaRPr lang="en-US" dirty="0"/>
          </a:p>
        </p:txBody>
      </p:sp>
    </p:spTree>
    <p:extLst>
      <p:ext uri="{BB962C8B-B14F-4D97-AF65-F5344CB8AC3E}">
        <p14:creationId xmlns:p14="http://schemas.microsoft.com/office/powerpoint/2010/main" val="3405425792"/>
      </p:ext>
    </p:extLst>
  </p:cSld>
  <p:clrMapOvr>
    <a:masterClrMapping/>
  </p:clrMapOvr>
  <mc:AlternateContent xmlns:mc="http://schemas.openxmlformats.org/markup-compatibility/2006" xmlns:p14="http://schemas.microsoft.com/office/powerpoint/2010/main">
    <mc:Choice Requires="p14">
      <p:transition spd="slow" p14:dur="2000" advTm="110382"/>
    </mc:Choice>
    <mc:Fallback xmlns="">
      <p:transition spd="slow" advTm="11038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2362200" y="1343397"/>
            <a:ext cx="7396112" cy="4974998"/>
          </a:xfrm>
          <a:prstGeom prst="rect">
            <a:avLst/>
          </a:prstGeom>
        </p:spPr>
      </p:pic>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12"/>
          </p:nvPr>
        </p:nvSpPr>
        <p:spPr/>
        <p:txBody>
          <a:bodyPr/>
          <a:lstStyle/>
          <a:p>
            <a:pPr>
              <a:defRPr/>
            </a:pPr>
            <a:fld id="{9C9E3000-1FE7-4597-BE23-A1AC10F0DE04}" type="slidenum">
              <a:rPr lang="en-US" altLang="en-US" smtClean="0"/>
              <a:pPr>
                <a:defRPr/>
              </a:pPr>
              <a:t>13</a:t>
            </a:fld>
            <a:endParaRPr lang="en-US" altLang="en-US" dirty="0"/>
          </a:p>
        </p:txBody>
      </p:sp>
      <p:sp>
        <p:nvSpPr>
          <p:cNvPr id="4" name="Title 3"/>
          <p:cNvSpPr>
            <a:spLocks noGrp="1"/>
          </p:cNvSpPr>
          <p:nvPr>
            <p:ph type="title"/>
          </p:nvPr>
        </p:nvSpPr>
        <p:spPr/>
        <p:txBody>
          <a:bodyPr>
            <a:normAutofit fontScale="90000"/>
          </a:bodyPr>
          <a:lstStyle/>
          <a:p>
            <a:r>
              <a:rPr lang="en-US" dirty="0"/>
              <a:t>NJ Tax Refund Worksheet for Recoveries – Top Half</a:t>
            </a:r>
          </a:p>
        </p:txBody>
      </p:sp>
      <p:sp>
        <p:nvSpPr>
          <p:cNvPr id="6" name="TextBox 5"/>
          <p:cNvSpPr txBox="1"/>
          <p:nvPr/>
        </p:nvSpPr>
        <p:spPr>
          <a:xfrm>
            <a:off x="10060166" y="2787994"/>
            <a:ext cx="1516056" cy="646331"/>
          </a:xfrm>
          <a:prstGeom prst="rect">
            <a:avLst/>
          </a:prstGeom>
          <a:noFill/>
          <a:ln w="28575">
            <a:solidFill>
              <a:srgbClr val="FF0000"/>
            </a:solidFill>
          </a:ln>
        </p:spPr>
        <p:txBody>
          <a:bodyPr wrap="none" rtlCol="0">
            <a:spAutoFit/>
          </a:bodyPr>
          <a:lstStyle/>
          <a:p>
            <a:r>
              <a:rPr lang="en-US" b="1" dirty="0">
                <a:solidFill>
                  <a:srgbClr val="FF0000"/>
                </a:solidFill>
              </a:rPr>
              <a:t>NJ income tax</a:t>
            </a:r>
          </a:p>
          <a:p>
            <a:r>
              <a:rPr lang="en-US" b="1" dirty="0">
                <a:solidFill>
                  <a:srgbClr val="FF0000"/>
                </a:solidFill>
              </a:rPr>
              <a:t>refund</a:t>
            </a:r>
          </a:p>
        </p:txBody>
      </p:sp>
      <p:sp>
        <p:nvSpPr>
          <p:cNvPr id="8" name="Oval 7"/>
          <p:cNvSpPr/>
          <p:nvPr/>
        </p:nvSpPr>
        <p:spPr>
          <a:xfrm>
            <a:off x="8229600" y="3657600"/>
            <a:ext cx="737177" cy="2286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9" name="Straight Arrow Connector 8"/>
          <p:cNvCxnSpPr/>
          <p:nvPr/>
        </p:nvCxnSpPr>
        <p:spPr bwMode="auto">
          <a:xfrm flipH="1">
            <a:off x="8560088" y="2971800"/>
            <a:ext cx="1500078" cy="643551"/>
          </a:xfrm>
          <a:prstGeom prst="straightConnector1">
            <a:avLst/>
          </a:prstGeom>
          <a:noFill/>
          <a:ln w="38100" cap="flat" cmpd="sng" algn="ctr">
            <a:solidFill>
              <a:srgbClr val="FF0000"/>
            </a:solidFill>
            <a:prstDash val="solid"/>
            <a:round/>
            <a:headEnd type="none" w="med" len="med"/>
            <a:tailEnd type="triangle"/>
          </a:ln>
          <a:effectLst/>
        </p:spPr>
      </p:cxnSp>
      <p:sp>
        <p:nvSpPr>
          <p:cNvPr id="12" name="Oval 11"/>
          <p:cNvSpPr/>
          <p:nvPr/>
        </p:nvSpPr>
        <p:spPr>
          <a:xfrm>
            <a:off x="8229599" y="3918975"/>
            <a:ext cx="737177" cy="2286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3" name="Oval 12"/>
          <p:cNvSpPr/>
          <p:nvPr/>
        </p:nvSpPr>
        <p:spPr>
          <a:xfrm flipV="1">
            <a:off x="8229599" y="4432640"/>
            <a:ext cx="660976" cy="29176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4" name="TextBox 13"/>
          <p:cNvSpPr txBox="1"/>
          <p:nvPr/>
        </p:nvSpPr>
        <p:spPr>
          <a:xfrm>
            <a:off x="10071757" y="3734309"/>
            <a:ext cx="551048" cy="369332"/>
          </a:xfrm>
          <a:prstGeom prst="rect">
            <a:avLst/>
          </a:prstGeom>
          <a:noFill/>
          <a:ln w="28575">
            <a:solidFill>
              <a:srgbClr val="FF0000"/>
            </a:solidFill>
          </a:ln>
        </p:spPr>
        <p:txBody>
          <a:bodyPr wrap="none" rtlCol="0">
            <a:spAutoFit/>
          </a:bodyPr>
          <a:lstStyle/>
          <a:p>
            <a:r>
              <a:rPr lang="en-US" b="1" dirty="0">
                <a:solidFill>
                  <a:srgbClr val="FF0000"/>
                </a:solidFill>
              </a:rPr>
              <a:t>PTR</a:t>
            </a:r>
          </a:p>
        </p:txBody>
      </p:sp>
      <p:cxnSp>
        <p:nvCxnSpPr>
          <p:cNvPr id="15" name="Straight Arrow Connector 14"/>
          <p:cNvCxnSpPr/>
          <p:nvPr/>
        </p:nvCxnSpPr>
        <p:spPr bwMode="auto">
          <a:xfrm flipH="1">
            <a:off x="8978367" y="3918975"/>
            <a:ext cx="1081799" cy="107957"/>
          </a:xfrm>
          <a:prstGeom prst="straightConnector1">
            <a:avLst/>
          </a:prstGeom>
          <a:noFill/>
          <a:ln w="38100" cap="flat" cmpd="sng" algn="ctr">
            <a:solidFill>
              <a:srgbClr val="FF0000"/>
            </a:solidFill>
            <a:prstDash val="solid"/>
            <a:round/>
            <a:headEnd type="none" w="med" len="med"/>
            <a:tailEnd type="triangle"/>
          </a:ln>
          <a:effectLst/>
        </p:spPr>
      </p:cxnSp>
      <p:sp>
        <p:nvSpPr>
          <p:cNvPr id="17" name="TextBox 16"/>
          <p:cNvSpPr txBox="1"/>
          <p:nvPr/>
        </p:nvSpPr>
        <p:spPr>
          <a:xfrm>
            <a:off x="10060166" y="4432640"/>
            <a:ext cx="460382" cy="369332"/>
          </a:xfrm>
          <a:prstGeom prst="rect">
            <a:avLst/>
          </a:prstGeom>
          <a:noFill/>
          <a:ln w="28575">
            <a:solidFill>
              <a:srgbClr val="FF0000"/>
            </a:solidFill>
          </a:ln>
        </p:spPr>
        <p:txBody>
          <a:bodyPr wrap="none" rtlCol="0">
            <a:spAutoFit/>
          </a:bodyPr>
          <a:lstStyle/>
          <a:p>
            <a:r>
              <a:rPr lang="en-US" b="1" dirty="0">
                <a:solidFill>
                  <a:srgbClr val="FF0000"/>
                </a:solidFill>
              </a:rPr>
              <a:t>HB</a:t>
            </a:r>
          </a:p>
        </p:txBody>
      </p:sp>
      <p:cxnSp>
        <p:nvCxnSpPr>
          <p:cNvPr id="18" name="Straight Arrow Connector 17"/>
          <p:cNvCxnSpPr>
            <a:stCxn id="17" idx="1"/>
          </p:cNvCxnSpPr>
          <p:nvPr/>
        </p:nvCxnSpPr>
        <p:spPr bwMode="auto">
          <a:xfrm flipH="1" flipV="1">
            <a:off x="8881272" y="4611883"/>
            <a:ext cx="1178894" cy="5423"/>
          </a:xfrm>
          <a:prstGeom prst="straightConnector1">
            <a:avLst/>
          </a:prstGeom>
          <a:noFill/>
          <a:ln w="38100" cap="flat" cmpd="sng" algn="ctr">
            <a:solidFill>
              <a:srgbClr val="FF0000"/>
            </a:solidFill>
            <a:prstDash val="solid"/>
            <a:round/>
            <a:headEnd type="none" w="med" len="med"/>
            <a:tailEnd type="triangle"/>
          </a:ln>
          <a:effectLst/>
        </p:spPr>
      </p:cxnSp>
      <p:sp>
        <p:nvSpPr>
          <p:cNvPr id="34" name="TextBox 33"/>
          <p:cNvSpPr txBox="1"/>
          <p:nvPr/>
        </p:nvSpPr>
        <p:spPr>
          <a:xfrm>
            <a:off x="381000" y="5334000"/>
            <a:ext cx="1776127" cy="646331"/>
          </a:xfrm>
          <a:prstGeom prst="rect">
            <a:avLst/>
          </a:prstGeom>
          <a:noFill/>
          <a:ln w="28575">
            <a:solidFill>
              <a:srgbClr val="FF0000"/>
            </a:solidFill>
          </a:ln>
        </p:spPr>
        <p:txBody>
          <a:bodyPr wrap="none" rtlCol="0">
            <a:spAutoFit/>
          </a:bodyPr>
          <a:lstStyle/>
          <a:p>
            <a:r>
              <a:rPr lang="en-US" b="1" dirty="0">
                <a:solidFill>
                  <a:srgbClr val="FF0000"/>
                </a:solidFill>
              </a:rPr>
              <a:t>Use info from</a:t>
            </a:r>
          </a:p>
          <a:p>
            <a:r>
              <a:rPr lang="en-US" b="1" dirty="0">
                <a:solidFill>
                  <a:srgbClr val="FF0000"/>
                </a:solidFill>
              </a:rPr>
              <a:t>prior year return</a:t>
            </a:r>
          </a:p>
        </p:txBody>
      </p:sp>
      <p:sp>
        <p:nvSpPr>
          <p:cNvPr id="7" name="Date Placeholder 6">
            <a:extLst>
              <a:ext uri="{FF2B5EF4-FFF2-40B4-BE49-F238E27FC236}">
                <a16:creationId xmlns:a16="http://schemas.microsoft.com/office/drawing/2014/main" id="{21D9BFEF-8CE6-4C2A-B176-1D0FCEE6952B}"/>
              </a:ext>
            </a:extLst>
          </p:cNvPr>
          <p:cNvSpPr>
            <a:spLocks noGrp="1"/>
          </p:cNvSpPr>
          <p:nvPr>
            <p:ph type="dt" sz="half" idx="10"/>
          </p:nvPr>
        </p:nvSpPr>
        <p:spPr/>
        <p:txBody>
          <a:bodyPr/>
          <a:lstStyle/>
          <a:p>
            <a:r>
              <a:rPr lang="en-US"/>
              <a:t>11-23-2020 v1.0</a:t>
            </a:r>
            <a:endParaRPr lang="en-US" dirty="0"/>
          </a:p>
        </p:txBody>
      </p:sp>
    </p:spTree>
    <p:extLst>
      <p:ext uri="{BB962C8B-B14F-4D97-AF65-F5344CB8AC3E}">
        <p14:creationId xmlns:p14="http://schemas.microsoft.com/office/powerpoint/2010/main" val="171973514"/>
      </p:ext>
    </p:extLst>
  </p:cSld>
  <p:clrMapOvr>
    <a:masterClrMapping/>
  </p:clrMapOvr>
  <mc:AlternateContent xmlns:mc="http://schemas.openxmlformats.org/markup-compatibility/2006" xmlns:p14="http://schemas.microsoft.com/office/powerpoint/2010/main">
    <mc:Choice Requires="p14">
      <p:transition spd="slow" p14:dur="2000" advTm="377776"/>
    </mc:Choice>
    <mc:Fallback xmlns="">
      <p:transition spd="slow" advTm="37777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2743200" y="4861571"/>
            <a:ext cx="8631445" cy="1554392"/>
          </a:xfrm>
          <a:prstGeom prst="rect">
            <a:avLst/>
          </a:prstGeom>
          <a:ln>
            <a:solidFill>
              <a:schemeClr val="tx1"/>
            </a:solidFill>
          </a:ln>
        </p:spPr>
      </p:pic>
      <p:pic>
        <p:nvPicPr>
          <p:cNvPr id="13" name="Picture 12"/>
          <p:cNvPicPr>
            <a:picLocks noChangeAspect="1"/>
          </p:cNvPicPr>
          <p:nvPr/>
        </p:nvPicPr>
        <p:blipFill>
          <a:blip r:embed="rId3"/>
          <a:stretch>
            <a:fillRect/>
          </a:stretch>
        </p:blipFill>
        <p:spPr>
          <a:xfrm>
            <a:off x="2743200" y="1336163"/>
            <a:ext cx="8639466" cy="3382648"/>
          </a:xfrm>
          <a:prstGeom prst="rect">
            <a:avLst/>
          </a:prstGeom>
          <a:ln>
            <a:solidFill>
              <a:schemeClr val="tx1"/>
            </a:solidFill>
          </a:ln>
        </p:spPr>
      </p:pic>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12"/>
          </p:nvPr>
        </p:nvSpPr>
        <p:spPr/>
        <p:txBody>
          <a:bodyPr/>
          <a:lstStyle/>
          <a:p>
            <a:pPr>
              <a:defRPr/>
            </a:pPr>
            <a:fld id="{9C9E3000-1FE7-4597-BE23-A1AC10F0DE04}" type="slidenum">
              <a:rPr lang="en-US" altLang="en-US" smtClean="0"/>
              <a:pPr>
                <a:defRPr/>
              </a:pPr>
              <a:t>14</a:t>
            </a:fld>
            <a:endParaRPr lang="en-US" altLang="en-US" dirty="0"/>
          </a:p>
        </p:txBody>
      </p:sp>
      <p:sp>
        <p:nvSpPr>
          <p:cNvPr id="4" name="Title 3"/>
          <p:cNvSpPr>
            <a:spLocks noGrp="1"/>
          </p:cNvSpPr>
          <p:nvPr>
            <p:ph type="title"/>
          </p:nvPr>
        </p:nvSpPr>
        <p:spPr/>
        <p:txBody>
          <a:bodyPr>
            <a:normAutofit fontScale="90000"/>
          </a:bodyPr>
          <a:lstStyle/>
          <a:p>
            <a:r>
              <a:rPr lang="en-US" dirty="0"/>
              <a:t>Use NJ Sales Tax Worksheet to Determine Prior Year Sales Tax Amount</a:t>
            </a:r>
          </a:p>
        </p:txBody>
      </p:sp>
      <p:sp>
        <p:nvSpPr>
          <p:cNvPr id="6" name="TextBox 5"/>
          <p:cNvSpPr txBox="1"/>
          <p:nvPr/>
        </p:nvSpPr>
        <p:spPr>
          <a:xfrm>
            <a:off x="8094368" y="5298547"/>
            <a:ext cx="1580176" cy="1200329"/>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2018 Sales Tax</a:t>
            </a:r>
          </a:p>
          <a:p>
            <a:r>
              <a:rPr lang="en-US" b="1" dirty="0">
                <a:solidFill>
                  <a:srgbClr val="FF0000"/>
                </a:solidFill>
              </a:rPr>
              <a:t>to be used on</a:t>
            </a:r>
          </a:p>
          <a:p>
            <a:r>
              <a:rPr lang="en-US" b="1" dirty="0">
                <a:solidFill>
                  <a:srgbClr val="FF0000"/>
                </a:solidFill>
              </a:rPr>
              <a:t>NJ Tax Refund</a:t>
            </a:r>
          </a:p>
          <a:p>
            <a:r>
              <a:rPr lang="en-US" b="1" dirty="0">
                <a:solidFill>
                  <a:srgbClr val="FF0000"/>
                </a:solidFill>
              </a:rPr>
              <a:t>Worksheet</a:t>
            </a:r>
          </a:p>
        </p:txBody>
      </p:sp>
      <p:sp>
        <p:nvSpPr>
          <p:cNvPr id="8" name="Oval 7"/>
          <p:cNvSpPr/>
          <p:nvPr/>
        </p:nvSpPr>
        <p:spPr>
          <a:xfrm>
            <a:off x="10444003" y="6050537"/>
            <a:ext cx="887811" cy="47266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9" name="Straight Arrow Connector 8"/>
          <p:cNvCxnSpPr/>
          <p:nvPr/>
        </p:nvCxnSpPr>
        <p:spPr bwMode="auto">
          <a:xfrm>
            <a:off x="9674544" y="5859238"/>
            <a:ext cx="769459" cy="375666"/>
          </a:xfrm>
          <a:prstGeom prst="straightConnector1">
            <a:avLst/>
          </a:prstGeom>
          <a:noFill/>
          <a:ln w="38100" cap="flat" cmpd="sng" algn="ctr">
            <a:solidFill>
              <a:srgbClr val="FF0000"/>
            </a:solidFill>
            <a:prstDash val="solid"/>
            <a:round/>
            <a:headEnd type="none" w="med" len="med"/>
            <a:tailEnd type="triangle"/>
          </a:ln>
          <a:effectLst/>
        </p:spPr>
      </p:cxnSp>
      <p:sp>
        <p:nvSpPr>
          <p:cNvPr id="11" name="TextBox 10"/>
          <p:cNvSpPr txBox="1"/>
          <p:nvPr/>
        </p:nvSpPr>
        <p:spPr>
          <a:xfrm>
            <a:off x="572906" y="2051769"/>
            <a:ext cx="1776127" cy="646331"/>
          </a:xfrm>
          <a:prstGeom prst="rect">
            <a:avLst/>
          </a:prstGeom>
          <a:noFill/>
          <a:ln w="28575">
            <a:solidFill>
              <a:srgbClr val="FF0000"/>
            </a:solidFill>
          </a:ln>
        </p:spPr>
        <p:txBody>
          <a:bodyPr wrap="none" rtlCol="0">
            <a:spAutoFit/>
          </a:bodyPr>
          <a:lstStyle/>
          <a:p>
            <a:r>
              <a:rPr lang="en-US" b="1" dirty="0">
                <a:solidFill>
                  <a:srgbClr val="FF0000"/>
                </a:solidFill>
              </a:rPr>
              <a:t>Use info from</a:t>
            </a:r>
          </a:p>
          <a:p>
            <a:r>
              <a:rPr lang="en-US" b="1" dirty="0">
                <a:solidFill>
                  <a:srgbClr val="FF0000"/>
                </a:solidFill>
              </a:rPr>
              <a:t>prior year return</a:t>
            </a:r>
          </a:p>
        </p:txBody>
      </p:sp>
      <p:sp>
        <p:nvSpPr>
          <p:cNvPr id="5" name="TextBox 4">
            <a:extLst>
              <a:ext uri="{FF2B5EF4-FFF2-40B4-BE49-F238E27FC236}">
                <a16:creationId xmlns:a16="http://schemas.microsoft.com/office/drawing/2014/main" id="{4F6D9EC5-74E1-4A66-BF80-160DACB27B2F}"/>
              </a:ext>
            </a:extLst>
          </p:cNvPr>
          <p:cNvSpPr txBox="1"/>
          <p:nvPr/>
        </p:nvSpPr>
        <p:spPr>
          <a:xfrm>
            <a:off x="9788520" y="1195638"/>
            <a:ext cx="1955022" cy="646331"/>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Be sure to set year</a:t>
            </a:r>
          </a:p>
          <a:p>
            <a:r>
              <a:rPr lang="en-US" b="1" dirty="0">
                <a:solidFill>
                  <a:srgbClr val="FF0000"/>
                </a:solidFill>
              </a:rPr>
              <a:t>to prior year</a:t>
            </a:r>
          </a:p>
        </p:txBody>
      </p:sp>
      <p:sp>
        <p:nvSpPr>
          <p:cNvPr id="7" name="TextBox 6">
            <a:extLst>
              <a:ext uri="{FF2B5EF4-FFF2-40B4-BE49-F238E27FC236}">
                <a16:creationId xmlns:a16="http://schemas.microsoft.com/office/drawing/2014/main" id="{9A6F726F-B867-4413-94A9-7FD021BC2AF0}"/>
              </a:ext>
            </a:extLst>
          </p:cNvPr>
          <p:cNvSpPr txBox="1"/>
          <p:nvPr/>
        </p:nvSpPr>
        <p:spPr>
          <a:xfrm>
            <a:off x="244226" y="4224366"/>
            <a:ext cx="2104807" cy="1754326"/>
          </a:xfrm>
          <a:prstGeom prst="rect">
            <a:avLst/>
          </a:prstGeom>
          <a:noFill/>
          <a:ln w="28575">
            <a:solidFill>
              <a:srgbClr val="FF0000"/>
            </a:solidFill>
          </a:ln>
        </p:spPr>
        <p:txBody>
          <a:bodyPr wrap="none" rtlCol="0">
            <a:spAutoFit/>
          </a:bodyPr>
          <a:lstStyle/>
          <a:p>
            <a:r>
              <a:rPr lang="en-US" b="1" dirty="0">
                <a:solidFill>
                  <a:srgbClr val="FF0000"/>
                </a:solidFill>
              </a:rPr>
              <a:t>Other nontaxable</a:t>
            </a:r>
          </a:p>
          <a:p>
            <a:r>
              <a:rPr lang="en-US" b="1" dirty="0">
                <a:solidFill>
                  <a:srgbClr val="FF0000"/>
                </a:solidFill>
              </a:rPr>
              <a:t>items not on tax </a:t>
            </a:r>
          </a:p>
          <a:p>
            <a:r>
              <a:rPr lang="en-US" b="1" dirty="0">
                <a:solidFill>
                  <a:srgbClr val="FF0000"/>
                </a:solidFill>
              </a:rPr>
              <a:t>return could also</a:t>
            </a:r>
          </a:p>
          <a:p>
            <a:r>
              <a:rPr lang="en-US" b="1" dirty="0">
                <a:solidFill>
                  <a:srgbClr val="FF0000"/>
                </a:solidFill>
              </a:rPr>
              <a:t>be included for</a:t>
            </a:r>
          </a:p>
          <a:p>
            <a:r>
              <a:rPr lang="en-US" b="1" dirty="0">
                <a:solidFill>
                  <a:srgbClr val="FF0000"/>
                </a:solidFill>
              </a:rPr>
              <a:t>total income; look</a:t>
            </a:r>
          </a:p>
          <a:p>
            <a:r>
              <a:rPr lang="en-US" b="1" dirty="0">
                <a:solidFill>
                  <a:srgbClr val="FF0000"/>
                </a:solidFill>
              </a:rPr>
              <a:t>at actual Worksheet</a:t>
            </a:r>
          </a:p>
        </p:txBody>
      </p:sp>
      <p:sp>
        <p:nvSpPr>
          <p:cNvPr id="10" name="Date Placeholder 9">
            <a:extLst>
              <a:ext uri="{FF2B5EF4-FFF2-40B4-BE49-F238E27FC236}">
                <a16:creationId xmlns:a16="http://schemas.microsoft.com/office/drawing/2014/main" id="{CEC9DC2F-1CFB-4245-9711-A78B3016E0D1}"/>
              </a:ext>
            </a:extLst>
          </p:cNvPr>
          <p:cNvSpPr>
            <a:spLocks noGrp="1"/>
          </p:cNvSpPr>
          <p:nvPr>
            <p:ph type="dt" sz="half" idx="10"/>
          </p:nvPr>
        </p:nvSpPr>
        <p:spPr/>
        <p:txBody>
          <a:bodyPr/>
          <a:lstStyle/>
          <a:p>
            <a:r>
              <a:rPr lang="en-US"/>
              <a:t>11-23-2020 v1.0</a:t>
            </a:r>
            <a:endParaRPr lang="en-US" dirty="0"/>
          </a:p>
        </p:txBody>
      </p:sp>
    </p:spTree>
    <p:extLst>
      <p:ext uri="{BB962C8B-B14F-4D97-AF65-F5344CB8AC3E}">
        <p14:creationId xmlns:p14="http://schemas.microsoft.com/office/powerpoint/2010/main" val="2298591832"/>
      </p:ext>
    </p:extLst>
  </p:cSld>
  <p:clrMapOvr>
    <a:masterClrMapping/>
  </p:clrMapOvr>
  <mc:AlternateContent xmlns:mc="http://schemas.openxmlformats.org/markup-compatibility/2006" xmlns:p14="http://schemas.microsoft.com/office/powerpoint/2010/main">
    <mc:Choice Requires="p14">
      <p:transition spd="slow" p14:dur="2000" advTm="256800"/>
    </mc:Choice>
    <mc:Fallback xmlns="">
      <p:transition spd="slow" advTm="2568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045344" y="2183204"/>
            <a:ext cx="8808141" cy="3539981"/>
          </a:xfrm>
          <a:prstGeom prst="rect">
            <a:avLst/>
          </a:prstGeom>
        </p:spPr>
      </p:pic>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12"/>
          </p:nvPr>
        </p:nvSpPr>
        <p:spPr/>
        <p:txBody>
          <a:bodyPr/>
          <a:lstStyle/>
          <a:p>
            <a:pPr>
              <a:defRPr/>
            </a:pPr>
            <a:fld id="{9C9E3000-1FE7-4597-BE23-A1AC10F0DE04}" type="slidenum">
              <a:rPr lang="en-US" altLang="en-US" smtClean="0"/>
              <a:pPr>
                <a:defRPr/>
              </a:pPr>
              <a:t>15</a:t>
            </a:fld>
            <a:endParaRPr lang="en-US" altLang="en-US" dirty="0"/>
          </a:p>
        </p:txBody>
      </p:sp>
      <p:sp>
        <p:nvSpPr>
          <p:cNvPr id="4" name="Title 3"/>
          <p:cNvSpPr>
            <a:spLocks noGrp="1"/>
          </p:cNvSpPr>
          <p:nvPr>
            <p:ph type="title"/>
          </p:nvPr>
        </p:nvSpPr>
        <p:spPr/>
        <p:txBody>
          <a:bodyPr>
            <a:normAutofit fontScale="90000"/>
          </a:bodyPr>
          <a:lstStyle/>
          <a:p>
            <a:r>
              <a:rPr lang="en-US" dirty="0"/>
              <a:t>NJ Tax Refund Worksheet for Recoveries – Bottom Half</a:t>
            </a:r>
          </a:p>
        </p:txBody>
      </p:sp>
      <p:sp>
        <p:nvSpPr>
          <p:cNvPr id="6" name="TextBox 5"/>
          <p:cNvSpPr txBox="1"/>
          <p:nvPr/>
        </p:nvSpPr>
        <p:spPr>
          <a:xfrm>
            <a:off x="9554500" y="1316781"/>
            <a:ext cx="1867884" cy="646331"/>
          </a:xfrm>
          <a:prstGeom prst="rect">
            <a:avLst/>
          </a:prstGeom>
          <a:noFill/>
          <a:ln w="28575">
            <a:solidFill>
              <a:srgbClr val="FF0000"/>
            </a:solidFill>
          </a:ln>
        </p:spPr>
        <p:txBody>
          <a:bodyPr wrap="none" rtlCol="0">
            <a:spAutoFit/>
          </a:bodyPr>
          <a:lstStyle/>
          <a:p>
            <a:r>
              <a:rPr lang="en-US" b="1" dirty="0">
                <a:solidFill>
                  <a:srgbClr val="FF0000"/>
                </a:solidFill>
              </a:rPr>
              <a:t>From NJ Sales Tax</a:t>
            </a:r>
          </a:p>
          <a:p>
            <a:r>
              <a:rPr lang="en-US" b="1" dirty="0">
                <a:solidFill>
                  <a:srgbClr val="FF0000"/>
                </a:solidFill>
              </a:rPr>
              <a:t>Worksheet</a:t>
            </a:r>
          </a:p>
        </p:txBody>
      </p:sp>
      <p:sp>
        <p:nvSpPr>
          <p:cNvPr id="8" name="Oval 7"/>
          <p:cNvSpPr/>
          <p:nvPr/>
        </p:nvSpPr>
        <p:spPr>
          <a:xfrm>
            <a:off x="9718145" y="2226551"/>
            <a:ext cx="721255" cy="211849"/>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9" name="Straight Arrow Connector 8"/>
          <p:cNvCxnSpPr/>
          <p:nvPr/>
        </p:nvCxnSpPr>
        <p:spPr bwMode="auto">
          <a:xfrm flipH="1">
            <a:off x="9971551" y="1962254"/>
            <a:ext cx="143420" cy="220950"/>
          </a:xfrm>
          <a:prstGeom prst="straightConnector1">
            <a:avLst/>
          </a:prstGeom>
          <a:noFill/>
          <a:ln w="38100" cap="flat" cmpd="sng" algn="ctr">
            <a:solidFill>
              <a:srgbClr val="FF0000"/>
            </a:solidFill>
            <a:prstDash val="solid"/>
            <a:round/>
            <a:headEnd type="none" w="med" len="med"/>
            <a:tailEnd type="triangle"/>
          </a:ln>
          <a:effectLst/>
        </p:spPr>
      </p:cxnSp>
      <p:sp>
        <p:nvSpPr>
          <p:cNvPr id="11" name="TextBox 10"/>
          <p:cNvSpPr txBox="1"/>
          <p:nvPr/>
        </p:nvSpPr>
        <p:spPr>
          <a:xfrm>
            <a:off x="178739" y="2590800"/>
            <a:ext cx="1776127" cy="646331"/>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Use info from</a:t>
            </a:r>
          </a:p>
          <a:p>
            <a:r>
              <a:rPr lang="en-US" b="1" dirty="0">
                <a:solidFill>
                  <a:srgbClr val="FF0000"/>
                </a:solidFill>
              </a:rPr>
              <a:t>prior year return</a:t>
            </a:r>
          </a:p>
        </p:txBody>
      </p:sp>
      <p:sp>
        <p:nvSpPr>
          <p:cNvPr id="12" name="Oval 11"/>
          <p:cNvSpPr/>
          <p:nvPr/>
        </p:nvSpPr>
        <p:spPr>
          <a:xfrm>
            <a:off x="10224956" y="4450218"/>
            <a:ext cx="563435" cy="232189"/>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3" name="TextBox 12"/>
          <p:cNvSpPr txBox="1"/>
          <p:nvPr/>
        </p:nvSpPr>
        <p:spPr>
          <a:xfrm>
            <a:off x="7406254" y="4127961"/>
            <a:ext cx="1956369" cy="646331"/>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Taxable amount of</a:t>
            </a:r>
          </a:p>
          <a:p>
            <a:r>
              <a:rPr lang="en-US" b="1" dirty="0">
                <a:solidFill>
                  <a:srgbClr val="FF0000"/>
                </a:solidFill>
              </a:rPr>
              <a:t>income tax refund</a:t>
            </a:r>
          </a:p>
        </p:txBody>
      </p:sp>
      <p:sp>
        <p:nvSpPr>
          <p:cNvPr id="14" name="Oval 13"/>
          <p:cNvSpPr/>
          <p:nvPr/>
        </p:nvSpPr>
        <p:spPr>
          <a:xfrm>
            <a:off x="9084512" y="4770392"/>
            <a:ext cx="737177" cy="2286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5" name="Oval 14"/>
          <p:cNvSpPr/>
          <p:nvPr/>
        </p:nvSpPr>
        <p:spPr>
          <a:xfrm>
            <a:off x="9037594" y="5060743"/>
            <a:ext cx="737177" cy="23768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16" name="Straight Arrow Connector 15"/>
          <p:cNvCxnSpPr/>
          <p:nvPr/>
        </p:nvCxnSpPr>
        <p:spPr bwMode="auto">
          <a:xfrm>
            <a:off x="9362623" y="4566312"/>
            <a:ext cx="797239" cy="0"/>
          </a:xfrm>
          <a:prstGeom prst="straightConnector1">
            <a:avLst/>
          </a:prstGeom>
          <a:noFill/>
          <a:ln w="38100" cap="flat" cmpd="sng" algn="ctr">
            <a:solidFill>
              <a:srgbClr val="FF0000"/>
            </a:solidFill>
            <a:prstDash val="solid"/>
            <a:round/>
            <a:headEnd type="none" w="med" len="med"/>
            <a:tailEnd type="triangle"/>
          </a:ln>
          <a:effectLst/>
        </p:spPr>
      </p:cxnSp>
      <p:sp>
        <p:nvSpPr>
          <p:cNvPr id="20" name="TextBox 19"/>
          <p:cNvSpPr txBox="1"/>
          <p:nvPr/>
        </p:nvSpPr>
        <p:spPr>
          <a:xfrm>
            <a:off x="4852039" y="4666379"/>
            <a:ext cx="2375650" cy="369332"/>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Taxable amount of PTR</a:t>
            </a:r>
            <a:endParaRPr lang="en-US" dirty="0">
              <a:solidFill>
                <a:srgbClr val="FF0000"/>
              </a:solidFill>
            </a:endParaRPr>
          </a:p>
        </p:txBody>
      </p:sp>
      <p:sp>
        <p:nvSpPr>
          <p:cNvPr id="21" name="TextBox 20"/>
          <p:cNvSpPr txBox="1"/>
          <p:nvPr/>
        </p:nvSpPr>
        <p:spPr>
          <a:xfrm>
            <a:off x="4942705" y="5146111"/>
            <a:ext cx="2284984" cy="369332"/>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Taxable amount of HB</a:t>
            </a:r>
          </a:p>
        </p:txBody>
      </p:sp>
      <p:cxnSp>
        <p:nvCxnSpPr>
          <p:cNvPr id="22" name="Straight Arrow Connector 21"/>
          <p:cNvCxnSpPr>
            <a:endCxn id="14" idx="2"/>
          </p:cNvCxnSpPr>
          <p:nvPr/>
        </p:nvCxnSpPr>
        <p:spPr bwMode="auto">
          <a:xfrm flipV="1">
            <a:off x="7227689" y="4884692"/>
            <a:ext cx="1856823" cy="1950"/>
          </a:xfrm>
          <a:prstGeom prst="straightConnector1">
            <a:avLst/>
          </a:prstGeom>
          <a:noFill/>
          <a:ln w="38100" cap="flat" cmpd="sng" algn="ctr">
            <a:solidFill>
              <a:srgbClr val="FF0000"/>
            </a:solidFill>
            <a:prstDash val="solid"/>
            <a:round/>
            <a:headEnd type="none" w="med" len="med"/>
            <a:tailEnd type="triangle"/>
          </a:ln>
          <a:effectLst/>
        </p:spPr>
      </p:cxnSp>
      <p:cxnSp>
        <p:nvCxnSpPr>
          <p:cNvPr id="28" name="Straight Arrow Connector 27"/>
          <p:cNvCxnSpPr/>
          <p:nvPr/>
        </p:nvCxnSpPr>
        <p:spPr bwMode="auto">
          <a:xfrm flipV="1">
            <a:off x="7227689" y="5188674"/>
            <a:ext cx="1803899" cy="6490"/>
          </a:xfrm>
          <a:prstGeom prst="straightConnector1">
            <a:avLst/>
          </a:prstGeom>
          <a:noFill/>
          <a:ln w="38100" cap="flat" cmpd="sng" algn="ctr">
            <a:solidFill>
              <a:srgbClr val="FF0000"/>
            </a:solidFill>
            <a:prstDash val="solid"/>
            <a:round/>
            <a:headEnd type="none" w="med" len="med"/>
            <a:tailEnd type="triangle"/>
          </a:ln>
          <a:effectLst/>
        </p:spPr>
      </p:cxnSp>
      <p:sp>
        <p:nvSpPr>
          <p:cNvPr id="10" name="Date Placeholder 9">
            <a:extLst>
              <a:ext uri="{FF2B5EF4-FFF2-40B4-BE49-F238E27FC236}">
                <a16:creationId xmlns:a16="http://schemas.microsoft.com/office/drawing/2014/main" id="{4732EF05-F76E-421D-80E6-B7F7736B69E5}"/>
              </a:ext>
            </a:extLst>
          </p:cNvPr>
          <p:cNvSpPr>
            <a:spLocks noGrp="1"/>
          </p:cNvSpPr>
          <p:nvPr>
            <p:ph type="dt" sz="half" idx="10"/>
          </p:nvPr>
        </p:nvSpPr>
        <p:spPr/>
        <p:txBody>
          <a:bodyPr/>
          <a:lstStyle/>
          <a:p>
            <a:r>
              <a:rPr lang="en-US"/>
              <a:t>11-23-2020 v1.0</a:t>
            </a:r>
            <a:endParaRPr lang="en-US" dirty="0"/>
          </a:p>
        </p:txBody>
      </p:sp>
    </p:spTree>
    <p:extLst>
      <p:ext uri="{BB962C8B-B14F-4D97-AF65-F5344CB8AC3E}">
        <p14:creationId xmlns:p14="http://schemas.microsoft.com/office/powerpoint/2010/main" val="2386822079"/>
      </p:ext>
    </p:extLst>
  </p:cSld>
  <p:clrMapOvr>
    <a:masterClrMapping/>
  </p:clrMapOvr>
  <mc:AlternateContent xmlns:mc="http://schemas.openxmlformats.org/markup-compatibility/2006" xmlns:p14="http://schemas.microsoft.com/office/powerpoint/2010/main">
    <mc:Choice Requires="p14">
      <p:transition spd="slow" p14:dur="2000" advTm="194988"/>
    </mc:Choice>
    <mc:Fallback xmlns="">
      <p:transition spd="slow" advTm="19498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676400" y="1585141"/>
            <a:ext cx="8824953" cy="4290920"/>
          </a:xfrm>
          <a:prstGeom prst="rect">
            <a:avLst/>
          </a:prstGeom>
          <a:ln>
            <a:solidFill>
              <a:schemeClr val="tx1"/>
            </a:solidFill>
          </a:ln>
        </p:spPr>
      </p:pic>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12"/>
          </p:nvPr>
        </p:nvSpPr>
        <p:spPr/>
        <p:txBody>
          <a:bodyPr/>
          <a:lstStyle/>
          <a:p>
            <a:pPr>
              <a:defRPr/>
            </a:pPr>
            <a:fld id="{9C9E3000-1FE7-4597-BE23-A1AC10F0DE04}" type="slidenum">
              <a:rPr lang="en-US" altLang="en-US" smtClean="0"/>
              <a:pPr>
                <a:defRPr/>
              </a:pPr>
              <a:t>16</a:t>
            </a:fld>
            <a:endParaRPr lang="en-US" altLang="en-US" dirty="0"/>
          </a:p>
        </p:txBody>
      </p:sp>
      <p:sp>
        <p:nvSpPr>
          <p:cNvPr id="4" name="Title 3"/>
          <p:cNvSpPr>
            <a:spLocks noGrp="1"/>
          </p:cNvSpPr>
          <p:nvPr>
            <p:ph type="title"/>
          </p:nvPr>
        </p:nvSpPr>
        <p:spPr>
          <a:xfrm>
            <a:off x="1077846" y="89183"/>
            <a:ext cx="10363197" cy="1143000"/>
          </a:xfrm>
        </p:spPr>
        <p:txBody>
          <a:bodyPr>
            <a:normAutofit fontScale="90000"/>
          </a:bodyPr>
          <a:lstStyle/>
          <a:p>
            <a:r>
              <a:rPr lang="en-US" sz="3600" dirty="0"/>
              <a:t>TSO – Entering Taxable Amount of State Income Tax Refund</a:t>
            </a:r>
            <a:br>
              <a:rPr lang="en-US" sz="3600" dirty="0"/>
            </a:br>
            <a:r>
              <a:rPr lang="en-US" sz="2400" dirty="0"/>
              <a:t>Federal Section&gt;Income&gt;Form 1099-G Box 2</a:t>
            </a:r>
          </a:p>
        </p:txBody>
      </p:sp>
      <p:sp>
        <p:nvSpPr>
          <p:cNvPr id="6" name="Oval 5"/>
          <p:cNvSpPr/>
          <p:nvPr/>
        </p:nvSpPr>
        <p:spPr>
          <a:xfrm>
            <a:off x="1542079" y="3505200"/>
            <a:ext cx="887811" cy="457199"/>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7" name="TextBox 6"/>
          <p:cNvSpPr txBox="1"/>
          <p:nvPr/>
        </p:nvSpPr>
        <p:spPr>
          <a:xfrm>
            <a:off x="4114800" y="2711403"/>
            <a:ext cx="4570931" cy="646331"/>
          </a:xfrm>
          <a:prstGeom prst="rect">
            <a:avLst/>
          </a:prstGeom>
          <a:noFill/>
          <a:ln w="28575">
            <a:solidFill>
              <a:srgbClr val="FF0000"/>
            </a:solidFill>
          </a:ln>
        </p:spPr>
        <p:txBody>
          <a:bodyPr wrap="none" rtlCol="0">
            <a:spAutoFit/>
          </a:bodyPr>
          <a:lstStyle/>
          <a:p>
            <a:r>
              <a:rPr lang="en-US" b="1" dirty="0">
                <a:solidFill>
                  <a:srgbClr val="FF0000"/>
                </a:solidFill>
              </a:rPr>
              <a:t>Bypass TSO State Refund Worksheet since we </a:t>
            </a:r>
          </a:p>
          <a:p>
            <a:r>
              <a:rPr lang="en-US" b="1" dirty="0">
                <a:solidFill>
                  <a:srgbClr val="FF0000"/>
                </a:solidFill>
              </a:rPr>
              <a:t>used tool on TP4F</a:t>
            </a:r>
          </a:p>
        </p:txBody>
      </p:sp>
      <p:sp>
        <p:nvSpPr>
          <p:cNvPr id="8" name="TextBox 7"/>
          <p:cNvSpPr txBox="1"/>
          <p:nvPr/>
        </p:nvSpPr>
        <p:spPr>
          <a:xfrm>
            <a:off x="2971800" y="3563961"/>
            <a:ext cx="2609689" cy="923330"/>
          </a:xfrm>
          <a:prstGeom prst="rect">
            <a:avLst/>
          </a:prstGeom>
          <a:noFill/>
          <a:ln w="28575">
            <a:solidFill>
              <a:srgbClr val="FF0000"/>
            </a:solidFill>
          </a:ln>
        </p:spPr>
        <p:txBody>
          <a:bodyPr wrap="none" rtlCol="0">
            <a:spAutoFit/>
          </a:bodyPr>
          <a:lstStyle/>
          <a:p>
            <a:r>
              <a:rPr lang="en-US" b="1" dirty="0">
                <a:solidFill>
                  <a:srgbClr val="FF0000"/>
                </a:solidFill>
              </a:rPr>
              <a:t>Taxable amount of </a:t>
            </a:r>
          </a:p>
          <a:p>
            <a:r>
              <a:rPr lang="en-US" b="1" dirty="0">
                <a:solidFill>
                  <a:srgbClr val="FF0000"/>
                </a:solidFill>
              </a:rPr>
              <a:t>income tax refund from</a:t>
            </a:r>
          </a:p>
          <a:p>
            <a:r>
              <a:rPr lang="en-US" b="1" dirty="0">
                <a:solidFill>
                  <a:srgbClr val="FF0000"/>
                </a:solidFill>
              </a:rPr>
              <a:t>NJ Tax Refund Worksheet</a:t>
            </a:r>
          </a:p>
        </p:txBody>
      </p:sp>
      <p:cxnSp>
        <p:nvCxnSpPr>
          <p:cNvPr id="9" name="Straight Arrow Connector 8"/>
          <p:cNvCxnSpPr>
            <a:endCxn id="6" idx="6"/>
          </p:cNvCxnSpPr>
          <p:nvPr/>
        </p:nvCxnSpPr>
        <p:spPr bwMode="auto">
          <a:xfrm flipH="1">
            <a:off x="2429890" y="3730601"/>
            <a:ext cx="541910" cy="3199"/>
          </a:xfrm>
          <a:prstGeom prst="straightConnector1">
            <a:avLst/>
          </a:prstGeom>
          <a:noFill/>
          <a:ln w="38100" cap="flat" cmpd="sng" algn="ctr">
            <a:solidFill>
              <a:srgbClr val="FF0000"/>
            </a:solidFill>
            <a:prstDash val="solid"/>
            <a:round/>
            <a:headEnd type="none" w="med" len="med"/>
            <a:tailEnd type="triangle"/>
          </a:ln>
          <a:effectLst/>
        </p:spPr>
      </p:cxnSp>
      <p:sp>
        <p:nvSpPr>
          <p:cNvPr id="11" name="Date Placeholder 10">
            <a:extLst>
              <a:ext uri="{FF2B5EF4-FFF2-40B4-BE49-F238E27FC236}">
                <a16:creationId xmlns:a16="http://schemas.microsoft.com/office/drawing/2014/main" id="{64CB267A-16EC-4341-9696-9F2B44BCDE94}"/>
              </a:ext>
            </a:extLst>
          </p:cNvPr>
          <p:cNvSpPr>
            <a:spLocks noGrp="1"/>
          </p:cNvSpPr>
          <p:nvPr>
            <p:ph type="dt" sz="half" idx="10"/>
          </p:nvPr>
        </p:nvSpPr>
        <p:spPr/>
        <p:txBody>
          <a:bodyPr/>
          <a:lstStyle/>
          <a:p>
            <a:r>
              <a:rPr lang="en-US"/>
              <a:t>11-23-2020 v1.0</a:t>
            </a:r>
            <a:endParaRPr lang="en-US" dirty="0"/>
          </a:p>
        </p:txBody>
      </p:sp>
    </p:spTree>
    <p:extLst>
      <p:ext uri="{BB962C8B-B14F-4D97-AF65-F5344CB8AC3E}">
        <p14:creationId xmlns:p14="http://schemas.microsoft.com/office/powerpoint/2010/main" val="1341660462"/>
      </p:ext>
    </p:extLst>
  </p:cSld>
  <p:clrMapOvr>
    <a:masterClrMapping/>
  </p:clrMapOvr>
  <mc:AlternateContent xmlns:mc="http://schemas.openxmlformats.org/markup-compatibility/2006" xmlns:p14="http://schemas.microsoft.com/office/powerpoint/2010/main">
    <mc:Choice Requires="p14">
      <p:transition spd="slow" p14:dur="2000" advTm="58184"/>
    </mc:Choice>
    <mc:Fallback xmlns="">
      <p:transition spd="slow" advTm="5818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FAFC1B-2294-4617-AD12-AC95109EAA86}"/>
              </a:ext>
            </a:extLst>
          </p:cNvPr>
          <p:cNvPicPr>
            <a:picLocks noChangeAspect="1"/>
          </p:cNvPicPr>
          <p:nvPr/>
        </p:nvPicPr>
        <p:blipFill>
          <a:blip r:embed="rId2"/>
          <a:stretch>
            <a:fillRect/>
          </a:stretch>
        </p:blipFill>
        <p:spPr>
          <a:xfrm>
            <a:off x="2286000" y="1390610"/>
            <a:ext cx="6652605" cy="4916313"/>
          </a:xfrm>
          <a:prstGeom prst="rect">
            <a:avLst/>
          </a:prstGeom>
          <a:ln>
            <a:solidFill>
              <a:schemeClr val="tx1"/>
            </a:solidFill>
          </a:ln>
        </p:spPr>
      </p:pic>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12"/>
          </p:nvPr>
        </p:nvSpPr>
        <p:spPr/>
        <p:txBody>
          <a:bodyPr/>
          <a:lstStyle/>
          <a:p>
            <a:pPr>
              <a:defRPr/>
            </a:pPr>
            <a:fld id="{9C9E3000-1FE7-4597-BE23-A1AC10F0DE04}" type="slidenum">
              <a:rPr lang="en-US" altLang="en-US" smtClean="0"/>
              <a:pPr>
                <a:defRPr/>
              </a:pPr>
              <a:t>17</a:t>
            </a:fld>
            <a:endParaRPr lang="en-US" altLang="en-US" dirty="0"/>
          </a:p>
        </p:txBody>
      </p:sp>
      <p:sp>
        <p:nvSpPr>
          <p:cNvPr id="4" name="Title 3"/>
          <p:cNvSpPr>
            <a:spLocks noGrp="1"/>
          </p:cNvSpPr>
          <p:nvPr>
            <p:ph type="title"/>
          </p:nvPr>
        </p:nvSpPr>
        <p:spPr>
          <a:xfrm>
            <a:off x="1066803" y="28835"/>
            <a:ext cx="10363197" cy="1143000"/>
          </a:xfrm>
        </p:spPr>
        <p:txBody>
          <a:bodyPr>
            <a:normAutofit fontScale="90000"/>
          </a:bodyPr>
          <a:lstStyle/>
          <a:p>
            <a:r>
              <a:rPr lang="en-US" sz="3600" dirty="0"/>
              <a:t>TSO – Entering Taxable Amount of PTR</a:t>
            </a:r>
            <a:br>
              <a:rPr lang="en-US" sz="3600" dirty="0"/>
            </a:br>
            <a:r>
              <a:rPr lang="en-US" sz="2400" dirty="0"/>
              <a:t>Federal Section&gt;Income&gt;Less Common Income&gt;Other Income Not Reported Elsewhere</a:t>
            </a:r>
          </a:p>
        </p:txBody>
      </p:sp>
      <p:sp>
        <p:nvSpPr>
          <p:cNvPr id="6" name="Oval 5"/>
          <p:cNvSpPr/>
          <p:nvPr/>
        </p:nvSpPr>
        <p:spPr>
          <a:xfrm>
            <a:off x="2286000" y="3736469"/>
            <a:ext cx="887811" cy="302131"/>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8" name="TextBox 7"/>
          <p:cNvSpPr txBox="1"/>
          <p:nvPr/>
        </p:nvSpPr>
        <p:spPr>
          <a:xfrm>
            <a:off x="4038600" y="3505200"/>
            <a:ext cx="3232039" cy="646331"/>
          </a:xfrm>
          <a:prstGeom prst="rect">
            <a:avLst/>
          </a:prstGeom>
          <a:noFill/>
          <a:ln w="28575">
            <a:solidFill>
              <a:srgbClr val="FF0000"/>
            </a:solidFill>
          </a:ln>
        </p:spPr>
        <p:txBody>
          <a:bodyPr wrap="none" rtlCol="0">
            <a:spAutoFit/>
          </a:bodyPr>
          <a:lstStyle/>
          <a:p>
            <a:r>
              <a:rPr lang="en-US" b="1" dirty="0">
                <a:solidFill>
                  <a:srgbClr val="FF0000"/>
                </a:solidFill>
              </a:rPr>
              <a:t>Taxable amount of PTR</a:t>
            </a:r>
          </a:p>
          <a:p>
            <a:r>
              <a:rPr lang="en-US" b="1" dirty="0">
                <a:solidFill>
                  <a:srgbClr val="FF0000"/>
                </a:solidFill>
              </a:rPr>
              <a:t>from NJ Tax Refund Worksheet</a:t>
            </a:r>
          </a:p>
        </p:txBody>
      </p:sp>
      <p:cxnSp>
        <p:nvCxnSpPr>
          <p:cNvPr id="9" name="Straight Arrow Connector 8"/>
          <p:cNvCxnSpPr>
            <a:endCxn id="6" idx="6"/>
          </p:cNvCxnSpPr>
          <p:nvPr/>
        </p:nvCxnSpPr>
        <p:spPr bwMode="auto">
          <a:xfrm flipH="1">
            <a:off x="3173811" y="3810000"/>
            <a:ext cx="864789" cy="77535"/>
          </a:xfrm>
          <a:prstGeom prst="straightConnector1">
            <a:avLst/>
          </a:prstGeom>
          <a:noFill/>
          <a:ln w="38100" cap="flat" cmpd="sng" algn="ctr">
            <a:solidFill>
              <a:srgbClr val="FF0000"/>
            </a:solidFill>
            <a:prstDash val="solid"/>
            <a:round/>
            <a:headEnd type="none" w="med" len="med"/>
            <a:tailEnd type="triangle"/>
          </a:ln>
          <a:effectLst/>
        </p:spPr>
      </p:cxnSp>
      <p:sp>
        <p:nvSpPr>
          <p:cNvPr id="10" name="Date Placeholder 9">
            <a:extLst>
              <a:ext uri="{FF2B5EF4-FFF2-40B4-BE49-F238E27FC236}">
                <a16:creationId xmlns:a16="http://schemas.microsoft.com/office/drawing/2014/main" id="{E299BBE9-F241-47C0-94D3-F999D7D1AAD8}"/>
              </a:ext>
            </a:extLst>
          </p:cNvPr>
          <p:cNvSpPr>
            <a:spLocks noGrp="1"/>
          </p:cNvSpPr>
          <p:nvPr>
            <p:ph type="dt" sz="half" idx="10"/>
          </p:nvPr>
        </p:nvSpPr>
        <p:spPr/>
        <p:txBody>
          <a:bodyPr/>
          <a:lstStyle/>
          <a:p>
            <a:r>
              <a:rPr lang="en-US"/>
              <a:t>11-23-2020 v1.0</a:t>
            </a:r>
            <a:endParaRPr lang="en-US" dirty="0"/>
          </a:p>
        </p:txBody>
      </p:sp>
    </p:spTree>
    <p:extLst>
      <p:ext uri="{BB962C8B-B14F-4D97-AF65-F5344CB8AC3E}">
        <p14:creationId xmlns:p14="http://schemas.microsoft.com/office/powerpoint/2010/main" val="1853243182"/>
      </p:ext>
    </p:extLst>
  </p:cSld>
  <p:clrMapOvr>
    <a:masterClrMapping/>
  </p:clrMapOvr>
  <mc:AlternateContent xmlns:mc="http://schemas.openxmlformats.org/markup-compatibility/2006" xmlns:p14="http://schemas.microsoft.com/office/powerpoint/2010/main">
    <mc:Choice Requires="p14">
      <p:transition spd="slow" p14:dur="2000" advTm="45572"/>
    </mc:Choice>
    <mc:Fallback xmlns="">
      <p:transition spd="slow" advTm="45572"/>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A9E7C22-CD46-4BDA-81D7-1993A19BAD77}"/>
              </a:ext>
            </a:extLst>
          </p:cNvPr>
          <p:cNvPicPr>
            <a:picLocks noChangeAspect="1"/>
          </p:cNvPicPr>
          <p:nvPr/>
        </p:nvPicPr>
        <p:blipFill>
          <a:blip r:embed="rId2"/>
          <a:stretch>
            <a:fillRect/>
          </a:stretch>
        </p:blipFill>
        <p:spPr>
          <a:xfrm>
            <a:off x="2340629" y="1372725"/>
            <a:ext cx="6627979" cy="4952083"/>
          </a:xfrm>
          <a:prstGeom prst="rect">
            <a:avLst/>
          </a:prstGeom>
          <a:ln>
            <a:solidFill>
              <a:schemeClr val="tx1"/>
            </a:solidFill>
          </a:ln>
        </p:spPr>
      </p:pic>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12"/>
          </p:nvPr>
        </p:nvSpPr>
        <p:spPr/>
        <p:txBody>
          <a:bodyPr/>
          <a:lstStyle/>
          <a:p>
            <a:pPr>
              <a:defRPr/>
            </a:pPr>
            <a:fld id="{9C9E3000-1FE7-4597-BE23-A1AC10F0DE04}" type="slidenum">
              <a:rPr lang="en-US" altLang="en-US" smtClean="0"/>
              <a:pPr>
                <a:defRPr/>
              </a:pPr>
              <a:t>18</a:t>
            </a:fld>
            <a:endParaRPr lang="en-US" altLang="en-US" dirty="0"/>
          </a:p>
        </p:txBody>
      </p:sp>
      <p:sp>
        <p:nvSpPr>
          <p:cNvPr id="4" name="Title 3"/>
          <p:cNvSpPr>
            <a:spLocks noGrp="1"/>
          </p:cNvSpPr>
          <p:nvPr>
            <p:ph type="title"/>
          </p:nvPr>
        </p:nvSpPr>
        <p:spPr>
          <a:xfrm>
            <a:off x="1066803" y="28835"/>
            <a:ext cx="10363197" cy="1143000"/>
          </a:xfrm>
        </p:spPr>
        <p:txBody>
          <a:bodyPr>
            <a:normAutofit fontScale="90000"/>
          </a:bodyPr>
          <a:lstStyle/>
          <a:p>
            <a:r>
              <a:rPr lang="en-US" sz="3600" dirty="0"/>
              <a:t>TSO – Entering Taxable Amount of HB</a:t>
            </a:r>
            <a:br>
              <a:rPr lang="en-US" sz="3600" dirty="0"/>
            </a:br>
            <a:r>
              <a:rPr lang="en-US" sz="2400" dirty="0"/>
              <a:t>Federal Section&gt;Income&gt;Less Common Income&gt;Other Income Not Reported Elsewhere</a:t>
            </a:r>
          </a:p>
        </p:txBody>
      </p:sp>
      <p:sp>
        <p:nvSpPr>
          <p:cNvPr id="6" name="Oval 5"/>
          <p:cNvSpPr/>
          <p:nvPr/>
        </p:nvSpPr>
        <p:spPr>
          <a:xfrm>
            <a:off x="2286000" y="3736469"/>
            <a:ext cx="887811" cy="302131"/>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8" name="TextBox 7"/>
          <p:cNvSpPr txBox="1"/>
          <p:nvPr/>
        </p:nvSpPr>
        <p:spPr>
          <a:xfrm>
            <a:off x="4038600" y="3505200"/>
            <a:ext cx="3232039" cy="646331"/>
          </a:xfrm>
          <a:prstGeom prst="rect">
            <a:avLst/>
          </a:prstGeom>
          <a:noFill/>
          <a:ln w="28575">
            <a:solidFill>
              <a:srgbClr val="FF0000"/>
            </a:solidFill>
          </a:ln>
        </p:spPr>
        <p:txBody>
          <a:bodyPr wrap="none" rtlCol="0">
            <a:spAutoFit/>
          </a:bodyPr>
          <a:lstStyle/>
          <a:p>
            <a:r>
              <a:rPr lang="en-US" b="1" dirty="0">
                <a:solidFill>
                  <a:srgbClr val="FF0000"/>
                </a:solidFill>
              </a:rPr>
              <a:t>Taxable amount of HB</a:t>
            </a:r>
          </a:p>
          <a:p>
            <a:r>
              <a:rPr lang="en-US" b="1" dirty="0">
                <a:solidFill>
                  <a:srgbClr val="FF0000"/>
                </a:solidFill>
              </a:rPr>
              <a:t>from NJ Tax Refund Worksheet</a:t>
            </a:r>
          </a:p>
        </p:txBody>
      </p:sp>
      <p:cxnSp>
        <p:nvCxnSpPr>
          <p:cNvPr id="9" name="Straight Arrow Connector 8"/>
          <p:cNvCxnSpPr>
            <a:endCxn id="6" idx="6"/>
          </p:cNvCxnSpPr>
          <p:nvPr/>
        </p:nvCxnSpPr>
        <p:spPr bwMode="auto">
          <a:xfrm flipH="1">
            <a:off x="3173811" y="3810000"/>
            <a:ext cx="864789" cy="77535"/>
          </a:xfrm>
          <a:prstGeom prst="straightConnector1">
            <a:avLst/>
          </a:prstGeom>
          <a:noFill/>
          <a:ln w="38100" cap="flat" cmpd="sng" algn="ctr">
            <a:solidFill>
              <a:srgbClr val="FF0000"/>
            </a:solidFill>
            <a:prstDash val="solid"/>
            <a:round/>
            <a:headEnd type="none" w="med" len="med"/>
            <a:tailEnd type="triangle"/>
          </a:ln>
          <a:effectLst/>
        </p:spPr>
      </p:cxnSp>
      <p:sp>
        <p:nvSpPr>
          <p:cNvPr id="10" name="Date Placeholder 9">
            <a:extLst>
              <a:ext uri="{FF2B5EF4-FFF2-40B4-BE49-F238E27FC236}">
                <a16:creationId xmlns:a16="http://schemas.microsoft.com/office/drawing/2014/main" id="{6DACE344-6449-45A5-AFFA-839D0224D966}"/>
              </a:ext>
            </a:extLst>
          </p:cNvPr>
          <p:cNvSpPr>
            <a:spLocks noGrp="1"/>
          </p:cNvSpPr>
          <p:nvPr>
            <p:ph type="dt" sz="half" idx="10"/>
          </p:nvPr>
        </p:nvSpPr>
        <p:spPr/>
        <p:txBody>
          <a:bodyPr/>
          <a:lstStyle/>
          <a:p>
            <a:r>
              <a:rPr lang="en-US"/>
              <a:t>11-23-2020 v1.0</a:t>
            </a:r>
            <a:endParaRPr lang="en-US" dirty="0"/>
          </a:p>
        </p:txBody>
      </p:sp>
    </p:spTree>
    <p:extLst>
      <p:ext uri="{BB962C8B-B14F-4D97-AF65-F5344CB8AC3E}">
        <p14:creationId xmlns:p14="http://schemas.microsoft.com/office/powerpoint/2010/main" val="3214227730"/>
      </p:ext>
    </p:extLst>
  </p:cSld>
  <p:clrMapOvr>
    <a:masterClrMapping/>
  </p:clrMapOvr>
  <mc:AlternateContent xmlns:mc="http://schemas.openxmlformats.org/markup-compatibility/2006" xmlns:p14="http://schemas.microsoft.com/office/powerpoint/2010/main">
    <mc:Choice Requires="p14">
      <p:transition spd="slow" p14:dur="2000" advTm="30495"/>
    </mc:Choice>
    <mc:Fallback xmlns="">
      <p:transition spd="slow" advTm="3049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normAutofit lnSpcReduction="10000"/>
          </a:bodyPr>
          <a:lstStyle/>
          <a:p>
            <a:r>
              <a:rPr lang="en-US" dirty="0"/>
              <a:t>State income tax recovery </a:t>
            </a:r>
            <a:r>
              <a:rPr lang="en-US" u="sng" dirty="0"/>
              <a:t>does not </a:t>
            </a:r>
            <a:r>
              <a:rPr lang="en-US" dirty="0"/>
              <a:t>flow through to NJ 1040</a:t>
            </a:r>
          </a:p>
          <a:p>
            <a:pPr lvl="1"/>
            <a:r>
              <a:rPr lang="en-US" dirty="0"/>
              <a:t>No need for NJ Checklist entry</a:t>
            </a:r>
          </a:p>
          <a:p>
            <a:r>
              <a:rPr lang="en-US" dirty="0"/>
              <a:t>PTR and HB recoveries on Federal Other Income line </a:t>
            </a:r>
            <a:r>
              <a:rPr lang="en-US" u="sng" dirty="0"/>
              <a:t>do</a:t>
            </a:r>
            <a:r>
              <a:rPr lang="en-US" dirty="0"/>
              <a:t> flow through to NJ 1040 Other Income line (Line 26)</a:t>
            </a:r>
          </a:p>
          <a:p>
            <a:pPr lvl="1"/>
            <a:r>
              <a:rPr lang="en-US" dirty="0"/>
              <a:t>Need to enter PTR and HB recoveries as negative amounts as Adjustments to Line 26 in Income Subject to Tax section of NJ Checklist</a:t>
            </a:r>
          </a:p>
          <a:p>
            <a:pPr lvl="1"/>
            <a:endParaRPr lang="en-US" dirty="0"/>
          </a:p>
        </p:txBody>
      </p:sp>
      <p:sp>
        <p:nvSpPr>
          <p:cNvPr id="5" name="Title 4"/>
          <p:cNvSpPr>
            <a:spLocks noGrp="1"/>
          </p:cNvSpPr>
          <p:nvPr>
            <p:ph type="title"/>
          </p:nvPr>
        </p:nvSpPr>
        <p:spPr/>
        <p:txBody>
          <a:bodyPr/>
          <a:lstStyle/>
          <a:p>
            <a:r>
              <a:rPr lang="en-US" dirty="0"/>
              <a:t>Recoveries on NJ Checklist</a:t>
            </a:r>
          </a:p>
        </p:txBody>
      </p:sp>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19</a:t>
            </a:fld>
            <a:endParaRPr lang="en-US" altLang="en-US" dirty="0"/>
          </a:p>
        </p:txBody>
      </p:sp>
      <p:sp>
        <p:nvSpPr>
          <p:cNvPr id="6" name="Date Placeholder 5">
            <a:extLst>
              <a:ext uri="{FF2B5EF4-FFF2-40B4-BE49-F238E27FC236}">
                <a16:creationId xmlns:a16="http://schemas.microsoft.com/office/drawing/2014/main" id="{53569BCB-BFBA-4F36-8CF7-2EF9B3DC80F3}"/>
              </a:ext>
            </a:extLst>
          </p:cNvPr>
          <p:cNvSpPr>
            <a:spLocks noGrp="1"/>
          </p:cNvSpPr>
          <p:nvPr>
            <p:ph type="dt" sz="half" idx="2"/>
          </p:nvPr>
        </p:nvSpPr>
        <p:spPr/>
        <p:txBody>
          <a:bodyPr/>
          <a:lstStyle/>
          <a:p>
            <a:r>
              <a:rPr lang="en-US"/>
              <a:t>11-23-2020 v1.0</a:t>
            </a:r>
            <a:endParaRPr lang="en-US" dirty="0"/>
          </a:p>
        </p:txBody>
      </p:sp>
    </p:spTree>
    <p:extLst>
      <p:ext uri="{BB962C8B-B14F-4D97-AF65-F5344CB8AC3E}">
        <p14:creationId xmlns:p14="http://schemas.microsoft.com/office/powerpoint/2010/main" val="3812563725"/>
      </p:ext>
    </p:extLst>
  </p:cSld>
  <p:clrMapOvr>
    <a:masterClrMapping/>
  </p:clrMapOvr>
  <mc:AlternateContent xmlns:mc="http://schemas.openxmlformats.org/markup-compatibility/2006" xmlns:p14="http://schemas.microsoft.com/office/powerpoint/2010/main">
    <mc:Choice Requires="p14">
      <p:transition spd="slow" p14:dur="2000" advTm="132513"/>
    </mc:Choice>
    <mc:Fallback xmlns="">
      <p:transition spd="slow" advTm="13251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Content Placeholder 2"/>
          <p:cNvSpPr>
            <a:spLocks noGrp="1"/>
          </p:cNvSpPr>
          <p:nvPr>
            <p:ph sz="quarter" idx="12"/>
          </p:nvPr>
        </p:nvSpPr>
        <p:spPr>
          <a:xfrm>
            <a:off x="1278833" y="1524000"/>
            <a:ext cx="9753600" cy="4572000"/>
          </a:xfrm>
        </p:spPr>
        <p:txBody>
          <a:bodyPr>
            <a:normAutofit fontScale="85000" lnSpcReduction="20000"/>
          </a:bodyPr>
          <a:lstStyle/>
          <a:p>
            <a:pPr marL="346075" indent="-346075"/>
            <a:r>
              <a:rPr lang="en-US" altLang="en-US" dirty="0"/>
              <a:t>A recovery is a return of an amount you deducted or took a credit for in an earlier year</a:t>
            </a:r>
          </a:p>
          <a:p>
            <a:pPr marL="746125" lvl="1" indent="-346075"/>
            <a:r>
              <a:rPr lang="en-US" altLang="en-US" dirty="0"/>
              <a:t>Most common recoveries are refunds, reimbursements, and rebates of deductions itemized on Schedule A in earlier year:</a:t>
            </a:r>
          </a:p>
          <a:p>
            <a:pPr marL="1146175" lvl="2" indent="-346075"/>
            <a:r>
              <a:rPr lang="en-US" altLang="en-US" dirty="0"/>
              <a:t>State income tax refund</a:t>
            </a:r>
          </a:p>
          <a:p>
            <a:pPr marL="1146175" lvl="2" indent="-346075"/>
            <a:r>
              <a:rPr lang="en-US" altLang="en-US" dirty="0"/>
              <a:t>Property tax reimbursement (PTR)</a:t>
            </a:r>
          </a:p>
          <a:p>
            <a:pPr marL="1146175" lvl="2" indent="-346075"/>
            <a:r>
              <a:rPr lang="en-US" altLang="en-US" dirty="0"/>
              <a:t>Homestead Benefit (HB) </a:t>
            </a:r>
          </a:p>
          <a:p>
            <a:pPr marL="1146175" lvl="2" indent="-346075"/>
            <a:r>
              <a:rPr lang="en-US" altLang="en-US" dirty="0"/>
              <a:t>Others – such as medical expense reimbursement</a:t>
            </a:r>
          </a:p>
          <a:p>
            <a:pPr marL="346075" indent="-346075"/>
            <a:r>
              <a:rPr lang="en-US" altLang="en-US" dirty="0"/>
              <a:t>Tax benefit rule</a:t>
            </a:r>
          </a:p>
          <a:p>
            <a:pPr marL="746125" lvl="1" indent="-346075"/>
            <a:r>
              <a:rPr lang="en-US" altLang="en-US" dirty="0"/>
              <a:t>Must include a recovery in your income in the year you receive it up to the amount by which the deduction/credit you took for the recovered amount reduced your tax in earlier year</a:t>
            </a:r>
          </a:p>
          <a:p>
            <a:pPr marL="346075" indent="-346075"/>
            <a:endParaRPr lang="en-US" altLang="en-US" dirty="0"/>
          </a:p>
          <a:p>
            <a:pPr marL="346075" indent="-346075"/>
            <a:endParaRPr lang="en-US" altLang="en-US" dirty="0"/>
          </a:p>
          <a:p>
            <a:pPr marL="746125" lvl="1" indent="-346075"/>
            <a:endParaRPr lang="en-US" altLang="en-US" dirty="0"/>
          </a:p>
          <a:p>
            <a:pPr marL="346075" indent="-346075"/>
            <a:endParaRPr lang="en-US" altLang="en-US" dirty="0"/>
          </a:p>
        </p:txBody>
      </p:sp>
      <p:sp>
        <p:nvSpPr>
          <p:cNvPr id="303106" name="Title 1"/>
          <p:cNvSpPr>
            <a:spLocks noGrp="1"/>
          </p:cNvSpPr>
          <p:nvPr>
            <p:ph type="title"/>
          </p:nvPr>
        </p:nvSpPr>
        <p:spPr/>
        <p:txBody>
          <a:bodyPr/>
          <a:lstStyle/>
          <a:p>
            <a:r>
              <a:rPr lang="en-US" altLang="en-US"/>
              <a:t>Recoveries</a:t>
            </a:r>
          </a:p>
        </p:txBody>
      </p:sp>
      <p:sp>
        <p:nvSpPr>
          <p:cNvPr id="2" name="Date Placeholder 1">
            <a:extLst>
              <a:ext uri="{FF2B5EF4-FFF2-40B4-BE49-F238E27FC236}">
                <a16:creationId xmlns:a16="http://schemas.microsoft.com/office/drawing/2014/main" id="{F5F47759-759A-47D3-A88F-FD65CD4FB62A}"/>
              </a:ext>
            </a:extLst>
          </p:cNvPr>
          <p:cNvSpPr>
            <a:spLocks noGrp="1"/>
          </p:cNvSpPr>
          <p:nvPr>
            <p:ph type="dt" sz="half" idx="2"/>
          </p:nvPr>
        </p:nvSpPr>
        <p:spPr/>
        <p:txBody>
          <a:bodyPr/>
          <a:lstStyle/>
          <a:p>
            <a:r>
              <a:rPr lang="en-US"/>
              <a:t>11-23-2020 v1.0</a:t>
            </a:r>
          </a:p>
        </p:txBody>
      </p:sp>
      <p:sp>
        <p:nvSpPr>
          <p:cNvPr id="3" name="Footer Placeholder 2"/>
          <p:cNvSpPr>
            <a:spLocks noGrp="1"/>
          </p:cNvSpPr>
          <p:nvPr>
            <p:ph type="ftr" sz="quarter" idx="3"/>
          </p:nvPr>
        </p:nvSpPr>
        <p:spPr>
          <a:xfrm>
            <a:off x="3476488" y="6265305"/>
            <a:ext cx="3860800" cy="365125"/>
          </a:xfrm>
        </p:spPr>
        <p:txBody>
          <a:bodyPr/>
          <a:lstStyle/>
          <a:p>
            <a:r>
              <a:rPr lang="en-US" sz="1200"/>
              <a:t>NJ Adv Handling NJ Income Tax and Property Tax Recoveries</a:t>
            </a:r>
            <a:endParaRPr lang="en-US" dirty="0"/>
          </a:p>
        </p:txBody>
      </p:sp>
      <p:sp>
        <p:nvSpPr>
          <p:cNvPr id="4" name="Slide Number Placeholder 3"/>
          <p:cNvSpPr>
            <a:spLocks noGrp="1"/>
          </p:cNvSpPr>
          <p:nvPr>
            <p:ph type="sldNum" sz="quarter" idx="4"/>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2178642706"/>
      </p:ext>
    </p:extLst>
  </p:cSld>
  <p:clrMapOvr>
    <a:masterClrMapping/>
  </p:clrMapOvr>
  <p:transition advTm="129602"/>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1066803" y="3149164"/>
            <a:ext cx="10552924" cy="2143054"/>
          </a:xfrm>
          <a:prstGeom prst="rect">
            <a:avLst/>
          </a:prstGeom>
        </p:spPr>
      </p:pic>
      <p:pic>
        <p:nvPicPr>
          <p:cNvPr id="6" name="Content Placeholder 5"/>
          <p:cNvPicPr>
            <a:picLocks noGrp="1" noChangeAspect="1"/>
          </p:cNvPicPr>
          <p:nvPr>
            <p:ph sz="quarter" idx="4294967295"/>
          </p:nvPr>
        </p:nvPicPr>
        <p:blipFill>
          <a:blip r:embed="rId3"/>
          <a:stretch>
            <a:fillRect/>
          </a:stretch>
        </p:blipFill>
        <p:spPr>
          <a:xfrm>
            <a:off x="1102313" y="2637989"/>
            <a:ext cx="10553700" cy="511175"/>
          </a:xfrm>
          <a:prstGeom prst="rect">
            <a:avLst/>
          </a:prstGeom>
        </p:spPr>
      </p:pic>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12"/>
          </p:nvPr>
        </p:nvSpPr>
        <p:spPr/>
        <p:txBody>
          <a:bodyPr/>
          <a:lstStyle/>
          <a:p>
            <a:pPr>
              <a:defRPr/>
            </a:pPr>
            <a:fld id="{AE820BBC-AC8A-41A2-B5A2-A38EDA688333}" type="slidenum">
              <a:rPr lang="en-US" altLang="en-US" smtClean="0"/>
              <a:pPr>
                <a:defRPr/>
              </a:pPr>
              <a:t>20</a:t>
            </a:fld>
            <a:endParaRPr lang="en-US" altLang="en-US" dirty="0"/>
          </a:p>
        </p:txBody>
      </p:sp>
      <p:sp>
        <p:nvSpPr>
          <p:cNvPr id="5" name="Title 4"/>
          <p:cNvSpPr>
            <a:spLocks noGrp="1"/>
          </p:cNvSpPr>
          <p:nvPr>
            <p:ph type="title"/>
          </p:nvPr>
        </p:nvSpPr>
        <p:spPr/>
        <p:txBody>
          <a:bodyPr/>
          <a:lstStyle/>
          <a:p>
            <a:r>
              <a:rPr lang="en-US" dirty="0"/>
              <a:t>PTR and HB Recoveries on NJ Checklist</a:t>
            </a:r>
          </a:p>
        </p:txBody>
      </p:sp>
      <p:sp>
        <p:nvSpPr>
          <p:cNvPr id="9" name="Oval 8"/>
          <p:cNvSpPr/>
          <p:nvPr/>
        </p:nvSpPr>
        <p:spPr>
          <a:xfrm flipV="1">
            <a:off x="3352800" y="3563204"/>
            <a:ext cx="1102245" cy="322197"/>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0" name="Oval 9"/>
          <p:cNvSpPr/>
          <p:nvPr/>
        </p:nvSpPr>
        <p:spPr>
          <a:xfrm flipV="1">
            <a:off x="3352801" y="3885401"/>
            <a:ext cx="1102244" cy="305596"/>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7" name="Date Placeholder 6">
            <a:extLst>
              <a:ext uri="{FF2B5EF4-FFF2-40B4-BE49-F238E27FC236}">
                <a16:creationId xmlns:a16="http://schemas.microsoft.com/office/drawing/2014/main" id="{284AAFBE-B8FD-4F80-875E-17DEDC52D4CF}"/>
              </a:ext>
            </a:extLst>
          </p:cNvPr>
          <p:cNvSpPr>
            <a:spLocks noGrp="1"/>
          </p:cNvSpPr>
          <p:nvPr>
            <p:ph type="dt" sz="half" idx="10"/>
          </p:nvPr>
        </p:nvSpPr>
        <p:spPr/>
        <p:txBody>
          <a:bodyPr/>
          <a:lstStyle/>
          <a:p>
            <a:r>
              <a:rPr lang="en-US"/>
              <a:t>11-23-2020 v1.0</a:t>
            </a:r>
            <a:endParaRPr lang="en-US" dirty="0"/>
          </a:p>
        </p:txBody>
      </p:sp>
    </p:spTree>
    <p:extLst>
      <p:ext uri="{BB962C8B-B14F-4D97-AF65-F5344CB8AC3E}">
        <p14:creationId xmlns:p14="http://schemas.microsoft.com/office/powerpoint/2010/main" val="4011661814"/>
      </p:ext>
    </p:extLst>
  </p:cSld>
  <p:clrMapOvr>
    <a:masterClrMapping/>
  </p:clrMapOvr>
  <mc:AlternateContent xmlns:mc="http://schemas.openxmlformats.org/markup-compatibility/2006" xmlns:p14="http://schemas.microsoft.com/office/powerpoint/2010/main">
    <mc:Choice Requires="p14">
      <p:transition spd="slow" p14:dur="2000" advTm="63038"/>
    </mc:Choice>
    <mc:Fallback xmlns="">
      <p:transition spd="slow" advTm="63038"/>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dirty="0"/>
              <a:t>If you wish to understand the details of the calculations used to determine the taxable amounts of the recoveries on the NJ Tax Refund Worksheet, click on “Show intermediate calculations” at bottom </a:t>
            </a:r>
          </a:p>
        </p:txBody>
      </p:sp>
      <p:sp>
        <p:nvSpPr>
          <p:cNvPr id="3" name="Title 2"/>
          <p:cNvSpPr>
            <a:spLocks noGrp="1"/>
          </p:cNvSpPr>
          <p:nvPr>
            <p:ph type="title"/>
          </p:nvPr>
        </p:nvSpPr>
        <p:spPr/>
        <p:txBody>
          <a:bodyPr>
            <a:normAutofit fontScale="90000"/>
          </a:bodyPr>
          <a:lstStyle/>
          <a:p>
            <a:r>
              <a:rPr lang="en-US" dirty="0"/>
              <a:t>Behind-the-Scenes Calculations on NJ Tax Refund Worksheet</a:t>
            </a:r>
          </a:p>
        </p:txBody>
      </p:sp>
      <p:sp>
        <p:nvSpPr>
          <p:cNvPr id="4" name="Date Placeholder 3"/>
          <p:cNvSpPr>
            <a:spLocks noGrp="1"/>
          </p:cNvSpPr>
          <p:nvPr>
            <p:ph type="dt" sz="half" idx="2"/>
          </p:nvPr>
        </p:nvSpPr>
        <p:spPr/>
        <p:txBody>
          <a:bodyPr/>
          <a:lstStyle/>
          <a:p>
            <a:r>
              <a:rPr lang="en-US"/>
              <a:t>11-23-2020 v1.0</a:t>
            </a:r>
            <a:endParaRPr lang="en-US" dirty="0"/>
          </a:p>
        </p:txBody>
      </p:sp>
      <p:sp>
        <p:nvSpPr>
          <p:cNvPr id="5" name="Footer Placeholder 4"/>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6" name="Slide Number Placeholder 5"/>
          <p:cNvSpPr>
            <a:spLocks noGrp="1"/>
          </p:cNvSpPr>
          <p:nvPr>
            <p:ph type="sldNum" sz="quarter" idx="4"/>
          </p:nvPr>
        </p:nvSpPr>
        <p:spPr/>
        <p:txBody>
          <a:bodyPr/>
          <a:lstStyle/>
          <a:p>
            <a:pPr>
              <a:defRPr/>
            </a:pPr>
            <a:fld id="{0C71C609-0F0D-4841-9F2F-030B3379F104}" type="slidenum">
              <a:rPr lang="en-US" altLang="en-US" smtClean="0"/>
              <a:pPr>
                <a:defRPr/>
              </a:pPr>
              <a:t>21</a:t>
            </a:fld>
            <a:endParaRPr lang="en-US" altLang="en-US" dirty="0"/>
          </a:p>
        </p:txBody>
      </p:sp>
      <p:pic>
        <p:nvPicPr>
          <p:cNvPr id="7" name="Picture 6"/>
          <p:cNvPicPr>
            <a:picLocks noChangeAspect="1"/>
          </p:cNvPicPr>
          <p:nvPr/>
        </p:nvPicPr>
        <p:blipFill>
          <a:blip r:embed="rId2"/>
          <a:stretch>
            <a:fillRect/>
          </a:stretch>
        </p:blipFill>
        <p:spPr>
          <a:xfrm>
            <a:off x="1659205" y="3929257"/>
            <a:ext cx="8992855" cy="2095792"/>
          </a:xfrm>
          <a:prstGeom prst="rect">
            <a:avLst/>
          </a:prstGeom>
        </p:spPr>
      </p:pic>
      <p:sp>
        <p:nvSpPr>
          <p:cNvPr id="8" name="Oval 7"/>
          <p:cNvSpPr/>
          <p:nvPr/>
        </p:nvSpPr>
        <p:spPr>
          <a:xfrm flipV="1">
            <a:off x="5942498" y="5638799"/>
            <a:ext cx="2515702" cy="5334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506693965"/>
      </p:ext>
    </p:extLst>
  </p:cSld>
  <p:clrMapOvr>
    <a:masterClrMapping/>
  </p:clrMapOvr>
  <mc:AlternateContent xmlns:mc="http://schemas.openxmlformats.org/markup-compatibility/2006" xmlns:p14="http://schemas.microsoft.com/office/powerpoint/2010/main">
    <mc:Choice Requires="p14">
      <p:transition spd="slow" p14:dur="2000" advTm="93367"/>
    </mc:Choice>
    <mc:Fallback xmlns="">
      <p:transition spd="slow" advTm="9336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1278833" y="1523999"/>
            <a:ext cx="9753600" cy="4741305"/>
          </a:xfrm>
        </p:spPr>
        <p:txBody>
          <a:bodyPr>
            <a:normAutofit fontScale="85000" lnSpcReduction="10000"/>
          </a:bodyPr>
          <a:lstStyle/>
          <a:p>
            <a:r>
              <a:rPr lang="en-US" dirty="0"/>
              <a:t>Determine if there was a tax benefit in prior year from NJ income tax paid</a:t>
            </a:r>
          </a:p>
          <a:p>
            <a:r>
              <a:rPr lang="en-US" dirty="0"/>
              <a:t> </a:t>
            </a:r>
            <a:r>
              <a:rPr lang="en-US" u="sng" dirty="0"/>
              <a:t>No</a:t>
            </a:r>
            <a:r>
              <a:rPr lang="en-US" dirty="0"/>
              <a:t> tax benefit in earlier year if:</a:t>
            </a:r>
          </a:p>
          <a:p>
            <a:pPr lvl="1"/>
            <a:r>
              <a:rPr lang="en-US" dirty="0"/>
              <a:t>Taxpayer did not itemize (claimed standard deduction) </a:t>
            </a:r>
            <a:r>
              <a:rPr lang="en-US" b="1" dirty="0"/>
              <a:t>OR</a:t>
            </a:r>
          </a:p>
          <a:p>
            <a:pPr lvl="1"/>
            <a:r>
              <a:rPr lang="en-US" dirty="0"/>
              <a:t>Elected to deduct State &amp; Local sales tax instead of State &amp; Local Income tax</a:t>
            </a:r>
          </a:p>
          <a:p>
            <a:r>
              <a:rPr lang="en-US" dirty="0"/>
              <a:t>If there was </a:t>
            </a:r>
            <a:r>
              <a:rPr lang="en-US" u="sng" dirty="0"/>
              <a:t>no</a:t>
            </a:r>
            <a:r>
              <a:rPr lang="en-US" dirty="0"/>
              <a:t> tax benefit in earlier year, don’t declare refund in current year</a:t>
            </a:r>
          </a:p>
          <a:p>
            <a:r>
              <a:rPr lang="en-US" dirty="0"/>
              <a:t>If there was a tax benefit in earlier year, some or all of NJ income tax refund may have to be declared as income in current year</a:t>
            </a:r>
          </a:p>
          <a:p>
            <a:pPr marL="0" indent="0">
              <a:buNone/>
            </a:pPr>
            <a:endParaRPr lang="en-US" dirty="0"/>
          </a:p>
          <a:p>
            <a:pPr marL="576262" lvl="1" indent="0">
              <a:buNone/>
            </a:pPr>
            <a:endParaRPr lang="en-US" dirty="0"/>
          </a:p>
          <a:p>
            <a:pPr lvl="1"/>
            <a:endParaRPr lang="en-US" dirty="0"/>
          </a:p>
        </p:txBody>
      </p:sp>
      <p:sp>
        <p:nvSpPr>
          <p:cNvPr id="2" name="Title 1"/>
          <p:cNvSpPr>
            <a:spLocks noGrp="1"/>
          </p:cNvSpPr>
          <p:nvPr>
            <p:ph type="title"/>
          </p:nvPr>
        </p:nvSpPr>
        <p:spPr/>
        <p:txBody>
          <a:bodyPr>
            <a:normAutofit/>
          </a:bodyPr>
          <a:lstStyle/>
          <a:p>
            <a:r>
              <a:rPr lang="en-US" dirty="0"/>
              <a:t>Is State Income Tax Refund a Recovery?</a:t>
            </a:r>
          </a:p>
        </p:txBody>
      </p:sp>
      <p:sp>
        <p:nvSpPr>
          <p:cNvPr id="6" name="Date Placeholder 5">
            <a:extLst>
              <a:ext uri="{FF2B5EF4-FFF2-40B4-BE49-F238E27FC236}">
                <a16:creationId xmlns:a16="http://schemas.microsoft.com/office/drawing/2014/main" id="{39D1A279-C9BE-4C70-8AD5-DEC2BAFC4D9F}"/>
              </a:ext>
            </a:extLst>
          </p:cNvPr>
          <p:cNvSpPr>
            <a:spLocks noGrp="1"/>
          </p:cNvSpPr>
          <p:nvPr>
            <p:ph type="dt" sz="half" idx="2"/>
          </p:nvPr>
        </p:nvSpPr>
        <p:spPr/>
        <p:txBody>
          <a:bodyPr/>
          <a:lstStyle/>
          <a:p>
            <a:r>
              <a:rPr lang="en-US"/>
              <a:t>11-23-2020 v1.0</a:t>
            </a:r>
          </a:p>
        </p:txBody>
      </p:sp>
      <p:sp>
        <p:nvSpPr>
          <p:cNvPr id="5" name="Footer Placeholder 4"/>
          <p:cNvSpPr>
            <a:spLocks noGrp="1"/>
          </p:cNvSpPr>
          <p:nvPr>
            <p:ph type="ftr" sz="quarter" idx="3"/>
          </p:nvPr>
        </p:nvSpPr>
        <p:spPr>
          <a:xfrm>
            <a:off x="3476488" y="6265305"/>
            <a:ext cx="3860800" cy="365125"/>
          </a:xfrm>
        </p:spPr>
        <p:txBody>
          <a:bodyPr/>
          <a:lstStyle/>
          <a:p>
            <a:r>
              <a:rPr lang="en-US" sz="1200"/>
              <a:t>NJ Adv Handling NJ Income Tax and Property Tax Recoveries</a:t>
            </a:r>
            <a:endParaRPr lang="en-US" sz="1200" dirty="0"/>
          </a:p>
        </p:txBody>
      </p:sp>
      <p:sp>
        <p:nvSpPr>
          <p:cNvPr id="4" name="Slide Number Placeholder 3"/>
          <p:cNvSpPr>
            <a:spLocks noGrp="1"/>
          </p:cNvSpPr>
          <p:nvPr>
            <p:ph type="sldNum" sz="quarter" idx="4"/>
          </p:nvPr>
        </p:nvSpPr>
        <p:spPr/>
        <p:txBody>
          <a:bodyPr/>
          <a:lstStyle/>
          <a:p>
            <a:fld id="{2C11E525-5F38-465A-8629-C9A7F80AF012}" type="slidenum">
              <a:rPr lang="en-US" smtClean="0"/>
              <a:t>3</a:t>
            </a:fld>
            <a:endParaRPr lang="en-US"/>
          </a:p>
        </p:txBody>
      </p:sp>
    </p:spTree>
    <p:extLst>
      <p:ext uri="{BB962C8B-B14F-4D97-AF65-F5344CB8AC3E}">
        <p14:creationId xmlns:p14="http://schemas.microsoft.com/office/powerpoint/2010/main" val="1529968490"/>
      </p:ext>
    </p:extLst>
  </p:cSld>
  <p:clrMapOvr>
    <a:masterClrMapping/>
  </p:clrMapOvr>
  <p:transition advTm="140544"/>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3" name="Content Placeholder 2"/>
          <p:cNvSpPr>
            <a:spLocks noGrp="1"/>
          </p:cNvSpPr>
          <p:nvPr>
            <p:ph sz="quarter" idx="12"/>
          </p:nvPr>
        </p:nvSpPr>
        <p:spPr/>
        <p:txBody>
          <a:bodyPr>
            <a:normAutofit fontScale="92500"/>
          </a:bodyPr>
          <a:lstStyle/>
          <a:p>
            <a:pPr marL="346075" indent="-346075"/>
            <a:r>
              <a:rPr lang="en-US" altLang="en-US" sz="3000" dirty="0"/>
              <a:t>Amount of previous year NJ income tax refund must be verified </a:t>
            </a:r>
          </a:p>
          <a:p>
            <a:pPr marL="919162" lvl="1" indent="-346075"/>
            <a:r>
              <a:rPr lang="en-US" altLang="en-US" sz="2600" dirty="0"/>
              <a:t>Amount could have changed from what is shown on prior year return (error found, return amended, etc.) </a:t>
            </a:r>
          </a:p>
          <a:p>
            <a:pPr marL="346075" indent="-346075"/>
            <a:r>
              <a:rPr lang="en-US" altLang="en-US" sz="3000" dirty="0"/>
              <a:t>Can get info on NJ income tax refund from NJ Division of Taxation website Refund Lookup Tool</a:t>
            </a:r>
          </a:p>
          <a:p>
            <a:pPr marL="746125" lvl="1" indent="-346075"/>
            <a:r>
              <a:rPr lang="en-US" altLang="en-US" dirty="0"/>
              <a:t>Link from TP4F Preparer page to NJ Form 1099-G Inquiry (Refund)</a:t>
            </a:r>
          </a:p>
          <a:p>
            <a:pPr marL="746125" lvl="1" indent="-346075"/>
            <a:r>
              <a:rPr lang="en-US" altLang="en-US" dirty="0"/>
              <a:t>Need SS # and Date of Birth</a:t>
            </a:r>
          </a:p>
          <a:p>
            <a:pPr marL="746125" lvl="1" indent="-346075"/>
            <a:endParaRPr lang="en-US" altLang="en-US" dirty="0"/>
          </a:p>
          <a:p>
            <a:pPr marL="346075" indent="-346075"/>
            <a:endParaRPr lang="en-US" altLang="en-US" dirty="0"/>
          </a:p>
        </p:txBody>
      </p:sp>
      <p:sp>
        <p:nvSpPr>
          <p:cNvPr id="307202" name="Title 1"/>
          <p:cNvSpPr>
            <a:spLocks noGrp="1"/>
          </p:cNvSpPr>
          <p:nvPr>
            <p:ph type="title"/>
          </p:nvPr>
        </p:nvSpPr>
        <p:spPr/>
        <p:txBody>
          <a:bodyPr>
            <a:normAutofit/>
          </a:bodyPr>
          <a:lstStyle/>
          <a:p>
            <a:r>
              <a:rPr lang="en-US" altLang="en-US" dirty="0"/>
              <a:t>Verify Amount of State Income Tax Refund</a:t>
            </a:r>
          </a:p>
        </p:txBody>
      </p:sp>
      <p:sp>
        <p:nvSpPr>
          <p:cNvPr id="2" name="Date Placeholder 1">
            <a:extLst>
              <a:ext uri="{FF2B5EF4-FFF2-40B4-BE49-F238E27FC236}">
                <a16:creationId xmlns:a16="http://schemas.microsoft.com/office/drawing/2014/main" id="{057F96FB-445C-4E62-B72A-BA6F490A946C}"/>
              </a:ext>
            </a:extLst>
          </p:cNvPr>
          <p:cNvSpPr>
            <a:spLocks noGrp="1"/>
          </p:cNvSpPr>
          <p:nvPr>
            <p:ph type="dt" sz="half" idx="2"/>
          </p:nvPr>
        </p:nvSpPr>
        <p:spPr/>
        <p:txBody>
          <a:bodyPr/>
          <a:lstStyle/>
          <a:p>
            <a:r>
              <a:rPr lang="en-US"/>
              <a:t>11-23-2020 v1.0</a:t>
            </a:r>
          </a:p>
        </p:txBody>
      </p:sp>
      <p:sp>
        <p:nvSpPr>
          <p:cNvPr id="3" name="Footer Placeholder 2"/>
          <p:cNvSpPr>
            <a:spLocks noGrp="1"/>
          </p:cNvSpPr>
          <p:nvPr>
            <p:ph type="ftr" sz="quarter" idx="3"/>
          </p:nvPr>
        </p:nvSpPr>
        <p:spPr>
          <a:xfrm>
            <a:off x="3476488" y="6265305"/>
            <a:ext cx="3860800" cy="365125"/>
          </a:xfrm>
        </p:spPr>
        <p:txBody>
          <a:bodyPr/>
          <a:lstStyle/>
          <a:p>
            <a:r>
              <a:rPr lang="en-US" sz="1200"/>
              <a:t>NJ Adv Handling NJ Income Tax and Property Tax Recoveries</a:t>
            </a:r>
            <a:endParaRPr lang="en-US" sz="1200" dirty="0"/>
          </a:p>
        </p:txBody>
      </p:sp>
      <p:sp>
        <p:nvSpPr>
          <p:cNvPr id="4" name="Slide Number Placeholder 3"/>
          <p:cNvSpPr>
            <a:spLocks noGrp="1"/>
          </p:cNvSpPr>
          <p:nvPr>
            <p:ph type="sldNum" sz="quarter" idx="4"/>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2021476614"/>
      </p:ext>
    </p:extLst>
  </p:cSld>
  <p:clrMapOvr>
    <a:masterClrMapping/>
  </p:clrMapOvr>
  <p:transition advTm="134566"/>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1278833" y="1524000"/>
            <a:ext cx="9753600" cy="4572000"/>
          </a:xfrm>
        </p:spPr>
        <p:txBody>
          <a:bodyPr>
            <a:normAutofit fontScale="70000" lnSpcReduction="20000"/>
          </a:bodyPr>
          <a:lstStyle/>
          <a:p>
            <a:r>
              <a:rPr lang="en-US" dirty="0"/>
              <a:t>On Intake/Interview sheet, taxpayer marked that he received a NJ income tax refund in 2019 when he filed his 2018 NJ return</a:t>
            </a:r>
          </a:p>
          <a:p>
            <a:r>
              <a:rPr lang="en-US" dirty="0"/>
              <a:t>Looking at prior year return, counselor saw that taxpayer itemized deductions on Schedule A and claimed state income taxes paid on Line 5a </a:t>
            </a:r>
          </a:p>
          <a:p>
            <a:pPr lvl="1"/>
            <a:r>
              <a:rPr lang="en-US" dirty="0"/>
              <a:t>Check box on Line 5a is not checked if state income taxes were claimed</a:t>
            </a:r>
          </a:p>
          <a:p>
            <a:r>
              <a:rPr lang="en-US" dirty="0"/>
              <a:t>Counselor verified refund amount using NJ Form 1099-G Inquiry (Refund) link on TP4F Preparer page</a:t>
            </a:r>
          </a:p>
          <a:p>
            <a:r>
              <a:rPr lang="en-US" b="1" dirty="0">
                <a:solidFill>
                  <a:srgbClr val="FF0000"/>
                </a:solidFill>
              </a:rPr>
              <a:t>DID TAXPAYER RECEIVE A TAX BENEFIT LAST YEAR BY CLAIMING STATE INCOME TAXES PAID? </a:t>
            </a:r>
          </a:p>
          <a:p>
            <a:r>
              <a:rPr lang="en-US" b="1" dirty="0">
                <a:solidFill>
                  <a:srgbClr val="FF0000"/>
                </a:solidFill>
              </a:rPr>
              <a:t>IS NJ INCOME TAX REFUND A RECOVERY? </a:t>
            </a:r>
          </a:p>
          <a:p>
            <a:r>
              <a:rPr lang="en-US" b="1" dirty="0">
                <a:solidFill>
                  <a:srgbClr val="FF0000"/>
                </a:solidFill>
              </a:rPr>
              <a:t>DOES NJ INCOME TAX REFUND NEED TO BE CLAIMED AS INCOME IN 2019?</a:t>
            </a:r>
          </a:p>
        </p:txBody>
      </p:sp>
      <p:sp>
        <p:nvSpPr>
          <p:cNvPr id="5" name="Title 4"/>
          <p:cNvSpPr>
            <a:spLocks noGrp="1"/>
          </p:cNvSpPr>
          <p:nvPr>
            <p:ph type="title"/>
          </p:nvPr>
        </p:nvSpPr>
        <p:spPr/>
        <p:txBody>
          <a:bodyPr>
            <a:normAutofit/>
          </a:bodyPr>
          <a:lstStyle/>
          <a:p>
            <a:r>
              <a:rPr lang="en-US" dirty="0"/>
              <a:t>Example of NJ Income Tax Refund Recovery</a:t>
            </a:r>
          </a:p>
        </p:txBody>
      </p:sp>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5</a:t>
            </a:fld>
            <a:endParaRPr lang="en-US" altLang="en-US" dirty="0"/>
          </a:p>
        </p:txBody>
      </p:sp>
      <p:sp>
        <p:nvSpPr>
          <p:cNvPr id="6" name="Date Placeholder 5">
            <a:extLst>
              <a:ext uri="{FF2B5EF4-FFF2-40B4-BE49-F238E27FC236}">
                <a16:creationId xmlns:a16="http://schemas.microsoft.com/office/drawing/2014/main" id="{88204143-6A27-4C17-823E-E950F16B3998}"/>
              </a:ext>
            </a:extLst>
          </p:cNvPr>
          <p:cNvSpPr>
            <a:spLocks noGrp="1"/>
          </p:cNvSpPr>
          <p:nvPr>
            <p:ph type="dt" sz="half" idx="2"/>
          </p:nvPr>
        </p:nvSpPr>
        <p:spPr/>
        <p:txBody>
          <a:bodyPr/>
          <a:lstStyle/>
          <a:p>
            <a:r>
              <a:rPr lang="en-US"/>
              <a:t>11-23-2020 v1.0</a:t>
            </a:r>
            <a:endParaRPr lang="en-US" dirty="0"/>
          </a:p>
        </p:txBody>
      </p:sp>
    </p:spTree>
    <p:extLst>
      <p:ext uri="{BB962C8B-B14F-4D97-AF65-F5344CB8AC3E}">
        <p14:creationId xmlns:p14="http://schemas.microsoft.com/office/powerpoint/2010/main" val="1791308902"/>
      </p:ext>
    </p:extLst>
  </p:cSld>
  <p:clrMapOvr>
    <a:masterClrMapping/>
  </p:clrMapOvr>
  <mc:AlternateContent xmlns:mc="http://schemas.openxmlformats.org/markup-compatibility/2006" xmlns:p14="http://schemas.microsoft.com/office/powerpoint/2010/main">
    <mc:Choice Requires="p14">
      <p:transition spd="slow" p14:dur="2000" advTm="219495"/>
    </mc:Choice>
    <mc:Fallback xmlns="">
      <p:transition spd="slow" advTm="21949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normAutofit fontScale="92500" lnSpcReduction="20000"/>
          </a:bodyPr>
          <a:lstStyle/>
          <a:p>
            <a:r>
              <a:rPr lang="en-US" b="1" dirty="0"/>
              <a:t>DID TAXPAYER RECEIVE A TAX BENEFIT LAST YEAR BY CLAIMING STATE INCOME TAXES PAID?  </a:t>
            </a:r>
            <a:r>
              <a:rPr lang="en-US" b="1" dirty="0">
                <a:solidFill>
                  <a:srgbClr val="FF0000"/>
                </a:solidFill>
              </a:rPr>
              <a:t>YES, HE CLAIMED INCOME TAXES PAID ON SCHEDULE A LINE 5a</a:t>
            </a:r>
            <a:r>
              <a:rPr lang="en-US" b="1" dirty="0"/>
              <a:t> </a:t>
            </a:r>
          </a:p>
          <a:p>
            <a:r>
              <a:rPr lang="en-US" b="1" dirty="0"/>
              <a:t>IS NJ REFUND A RECOVERY?  </a:t>
            </a:r>
            <a:r>
              <a:rPr lang="en-US" b="1" dirty="0">
                <a:solidFill>
                  <a:srgbClr val="FF0000"/>
                </a:solidFill>
              </a:rPr>
              <a:t>YES </a:t>
            </a:r>
            <a:r>
              <a:rPr lang="en-US" b="1" dirty="0"/>
              <a:t> </a:t>
            </a:r>
          </a:p>
          <a:p>
            <a:r>
              <a:rPr lang="en-US" b="1" dirty="0"/>
              <a:t>DOES IT NEED TO BE CLAIMED AS INCOME IN 2019?  </a:t>
            </a:r>
            <a:r>
              <a:rPr lang="en-US" b="1" dirty="0">
                <a:solidFill>
                  <a:srgbClr val="FF0000"/>
                </a:solidFill>
              </a:rPr>
              <a:t>YES, SOME OR ALL OF REFUND MAY BE TAXABLE ON CURRENT YEAR RETURN</a:t>
            </a:r>
          </a:p>
          <a:p>
            <a:pPr marL="0" indent="0">
              <a:buNone/>
            </a:pPr>
            <a:r>
              <a:rPr lang="en-US" dirty="0"/>
              <a:t> </a:t>
            </a:r>
          </a:p>
          <a:p>
            <a:pPr marL="576262" lvl="1" indent="0">
              <a:buNone/>
            </a:pPr>
            <a:endParaRPr lang="en-US" dirty="0"/>
          </a:p>
        </p:txBody>
      </p:sp>
      <p:sp>
        <p:nvSpPr>
          <p:cNvPr id="5" name="Title 4"/>
          <p:cNvSpPr>
            <a:spLocks noGrp="1"/>
          </p:cNvSpPr>
          <p:nvPr>
            <p:ph type="title"/>
          </p:nvPr>
        </p:nvSpPr>
        <p:spPr/>
        <p:txBody>
          <a:bodyPr/>
          <a:lstStyle/>
          <a:p>
            <a:r>
              <a:rPr lang="en-US" dirty="0"/>
              <a:t>Is NJ Income Tax Refund a Recovery?</a:t>
            </a:r>
          </a:p>
        </p:txBody>
      </p:sp>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6</a:t>
            </a:fld>
            <a:endParaRPr lang="en-US" altLang="en-US" dirty="0"/>
          </a:p>
        </p:txBody>
      </p:sp>
      <p:sp>
        <p:nvSpPr>
          <p:cNvPr id="6" name="Date Placeholder 5">
            <a:extLst>
              <a:ext uri="{FF2B5EF4-FFF2-40B4-BE49-F238E27FC236}">
                <a16:creationId xmlns:a16="http://schemas.microsoft.com/office/drawing/2014/main" id="{2584E688-0AA0-4419-9143-DC4B7DDBFF26}"/>
              </a:ext>
            </a:extLst>
          </p:cNvPr>
          <p:cNvSpPr>
            <a:spLocks noGrp="1"/>
          </p:cNvSpPr>
          <p:nvPr>
            <p:ph type="dt" sz="half" idx="2"/>
          </p:nvPr>
        </p:nvSpPr>
        <p:spPr/>
        <p:txBody>
          <a:bodyPr/>
          <a:lstStyle/>
          <a:p>
            <a:r>
              <a:rPr lang="en-US"/>
              <a:t>11-23-2020 v1.0</a:t>
            </a:r>
            <a:endParaRPr lang="en-US" dirty="0"/>
          </a:p>
        </p:txBody>
      </p:sp>
    </p:spTree>
    <p:extLst>
      <p:ext uri="{BB962C8B-B14F-4D97-AF65-F5344CB8AC3E}">
        <p14:creationId xmlns:p14="http://schemas.microsoft.com/office/powerpoint/2010/main" val="3938503842"/>
      </p:ext>
    </p:extLst>
  </p:cSld>
  <p:clrMapOvr>
    <a:masterClrMapping/>
  </p:clrMapOvr>
  <mc:AlternateContent xmlns:mc="http://schemas.openxmlformats.org/markup-compatibility/2006" xmlns:p14="http://schemas.microsoft.com/office/powerpoint/2010/main">
    <mc:Choice Requires="p14">
      <p:transition spd="slow" p14:dur="2000" advTm="70534"/>
    </mc:Choice>
    <mc:Fallback xmlns="">
      <p:transition spd="slow" advTm="7053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normAutofit lnSpcReduction="10000"/>
          </a:bodyPr>
          <a:lstStyle/>
          <a:p>
            <a:r>
              <a:rPr lang="en-US" dirty="0"/>
              <a:t>Use NJ Tax Refund Worksheet on TP4F Preparer page to determine how much of income tax recovery is taxable</a:t>
            </a:r>
          </a:p>
          <a:p>
            <a:pPr lvl="1"/>
            <a:r>
              <a:rPr lang="en-US" dirty="0"/>
              <a:t>Only taxable to the extent that:</a:t>
            </a:r>
          </a:p>
          <a:p>
            <a:pPr lvl="2"/>
            <a:r>
              <a:rPr lang="en-US" dirty="0"/>
              <a:t>Prior year total itemized deductions exceeded standard deduction</a:t>
            </a:r>
          </a:p>
          <a:p>
            <a:pPr lvl="2"/>
            <a:r>
              <a:rPr lang="en-US" dirty="0"/>
              <a:t>Prior year NJ income taxes paid exceeded NJ sales tax paid </a:t>
            </a:r>
          </a:p>
          <a:p>
            <a:r>
              <a:rPr lang="en-US" dirty="0"/>
              <a:t>Declare taxable amount of income tax recovery on Schedule 1 Line 1 of current year return</a:t>
            </a:r>
          </a:p>
          <a:p>
            <a:pPr marL="0" indent="0">
              <a:buNone/>
            </a:pPr>
            <a:endParaRPr lang="en-US" dirty="0"/>
          </a:p>
          <a:p>
            <a:pPr marL="576262" lvl="1" indent="0">
              <a:buNone/>
            </a:pPr>
            <a:endParaRPr lang="en-US" dirty="0"/>
          </a:p>
        </p:txBody>
      </p:sp>
      <p:sp>
        <p:nvSpPr>
          <p:cNvPr id="5" name="Title 4"/>
          <p:cNvSpPr>
            <a:spLocks noGrp="1"/>
          </p:cNvSpPr>
          <p:nvPr>
            <p:ph type="title"/>
          </p:nvPr>
        </p:nvSpPr>
        <p:spPr/>
        <p:txBody>
          <a:bodyPr>
            <a:normAutofit fontScale="90000"/>
          </a:bodyPr>
          <a:lstStyle/>
          <a:p>
            <a:r>
              <a:rPr lang="en-US" dirty="0"/>
              <a:t>Declaring NJ Income Tax Recovery on Current Year Return</a:t>
            </a:r>
          </a:p>
        </p:txBody>
      </p:sp>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7</a:t>
            </a:fld>
            <a:endParaRPr lang="en-US" altLang="en-US" dirty="0"/>
          </a:p>
        </p:txBody>
      </p:sp>
      <p:sp>
        <p:nvSpPr>
          <p:cNvPr id="7" name="Date Placeholder 6">
            <a:extLst>
              <a:ext uri="{FF2B5EF4-FFF2-40B4-BE49-F238E27FC236}">
                <a16:creationId xmlns:a16="http://schemas.microsoft.com/office/drawing/2014/main" id="{83EC9782-6268-41FB-B50F-F2B0D978810A}"/>
              </a:ext>
            </a:extLst>
          </p:cNvPr>
          <p:cNvSpPr>
            <a:spLocks noGrp="1"/>
          </p:cNvSpPr>
          <p:nvPr>
            <p:ph type="dt" sz="half" idx="2"/>
          </p:nvPr>
        </p:nvSpPr>
        <p:spPr/>
        <p:txBody>
          <a:bodyPr/>
          <a:lstStyle/>
          <a:p>
            <a:r>
              <a:rPr lang="en-US"/>
              <a:t>11-23-2020 v1.0</a:t>
            </a:r>
            <a:endParaRPr lang="en-US" dirty="0"/>
          </a:p>
        </p:txBody>
      </p:sp>
    </p:spTree>
    <p:extLst>
      <p:ext uri="{BB962C8B-B14F-4D97-AF65-F5344CB8AC3E}">
        <p14:creationId xmlns:p14="http://schemas.microsoft.com/office/powerpoint/2010/main" val="1064821051"/>
      </p:ext>
    </p:extLst>
  </p:cSld>
  <p:clrMapOvr>
    <a:masterClrMapping/>
  </p:clrMapOvr>
  <mc:AlternateContent xmlns:mc="http://schemas.openxmlformats.org/markup-compatibility/2006" xmlns:p14="http://schemas.microsoft.com/office/powerpoint/2010/main">
    <mc:Choice Requires="p14">
      <p:transition spd="slow" p14:dur="2000" advTm="90891"/>
    </mc:Choice>
    <mc:Fallback xmlns="">
      <p:transition spd="slow" advTm="9089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normAutofit lnSpcReduction="10000"/>
          </a:bodyPr>
          <a:lstStyle/>
          <a:p>
            <a:r>
              <a:rPr lang="en-US" dirty="0"/>
              <a:t>PTR checks and HB credits on property tax bill are considered recoveries if the taxpayer received a prior year tax benefit by claiming real estate taxes on Schedule A Line 5b</a:t>
            </a:r>
          </a:p>
          <a:p>
            <a:pPr lvl="1"/>
            <a:r>
              <a:rPr lang="en-US" dirty="0"/>
              <a:t>PTR – Based on last year’s return</a:t>
            </a:r>
          </a:p>
          <a:p>
            <a:pPr lvl="1"/>
            <a:r>
              <a:rPr lang="en-US" dirty="0"/>
              <a:t>HB – Based on return from 3 years ago</a:t>
            </a:r>
          </a:p>
          <a:p>
            <a:pPr lvl="2"/>
            <a:r>
              <a:rPr lang="en-US" dirty="0"/>
              <a:t>Must ask taxpayer if they itemized and claimed real estate taxes, since tax return from 3 years ago is probably not available</a:t>
            </a:r>
          </a:p>
          <a:p>
            <a:pPr lvl="2"/>
            <a:r>
              <a:rPr lang="en-US" dirty="0"/>
              <a:t>If taxpayer is unsure, assume they did itemize</a:t>
            </a:r>
          </a:p>
        </p:txBody>
      </p:sp>
      <p:sp>
        <p:nvSpPr>
          <p:cNvPr id="5" name="Title 4"/>
          <p:cNvSpPr>
            <a:spLocks noGrp="1"/>
          </p:cNvSpPr>
          <p:nvPr>
            <p:ph type="title"/>
          </p:nvPr>
        </p:nvSpPr>
        <p:spPr/>
        <p:txBody>
          <a:bodyPr>
            <a:normAutofit/>
          </a:bodyPr>
          <a:lstStyle/>
          <a:p>
            <a:r>
              <a:rPr lang="en-US" dirty="0"/>
              <a:t>PTR and HB Recoveries</a:t>
            </a:r>
          </a:p>
        </p:txBody>
      </p:sp>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8</a:t>
            </a:fld>
            <a:endParaRPr lang="en-US" altLang="en-US" dirty="0"/>
          </a:p>
        </p:txBody>
      </p:sp>
      <p:sp>
        <p:nvSpPr>
          <p:cNvPr id="6" name="Date Placeholder 5">
            <a:extLst>
              <a:ext uri="{FF2B5EF4-FFF2-40B4-BE49-F238E27FC236}">
                <a16:creationId xmlns:a16="http://schemas.microsoft.com/office/drawing/2014/main" id="{E8013D18-B09F-4724-BCE6-73DAAE0CB12C}"/>
              </a:ext>
            </a:extLst>
          </p:cNvPr>
          <p:cNvSpPr>
            <a:spLocks noGrp="1"/>
          </p:cNvSpPr>
          <p:nvPr>
            <p:ph type="dt" sz="half" idx="2"/>
          </p:nvPr>
        </p:nvSpPr>
        <p:spPr/>
        <p:txBody>
          <a:bodyPr/>
          <a:lstStyle/>
          <a:p>
            <a:r>
              <a:rPr lang="en-US"/>
              <a:t>11-23-2020 v1.0</a:t>
            </a:r>
            <a:endParaRPr lang="en-US" dirty="0"/>
          </a:p>
        </p:txBody>
      </p:sp>
    </p:spTree>
    <p:extLst>
      <p:ext uri="{BB962C8B-B14F-4D97-AF65-F5344CB8AC3E}">
        <p14:creationId xmlns:p14="http://schemas.microsoft.com/office/powerpoint/2010/main" val="1374105177"/>
      </p:ext>
    </p:extLst>
  </p:cSld>
  <p:clrMapOvr>
    <a:masterClrMapping/>
  </p:clrMapOvr>
  <mc:AlternateContent xmlns:mc="http://schemas.openxmlformats.org/markup-compatibility/2006" xmlns:p14="http://schemas.microsoft.com/office/powerpoint/2010/main">
    <mc:Choice Requires="p14">
      <p:transition spd="slow" p14:dur="2000" advTm="230599"/>
    </mc:Choice>
    <mc:Fallback xmlns="">
      <p:transition spd="slow" advTm="23059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1278832" y="1510389"/>
            <a:ext cx="9998767" cy="4754916"/>
          </a:xfrm>
        </p:spPr>
        <p:txBody>
          <a:bodyPr>
            <a:normAutofit/>
          </a:bodyPr>
          <a:lstStyle/>
          <a:p>
            <a:r>
              <a:rPr lang="en-US" dirty="0"/>
              <a:t>If recoveries, PTR and HB payments may be taxable on current year Federal return</a:t>
            </a:r>
          </a:p>
          <a:p>
            <a:pPr lvl="1"/>
            <a:r>
              <a:rPr lang="en-US" dirty="0"/>
              <a:t>Use NJ Tax Refund Worksheet on TP4F Preparer page to determine how much of PTR and HB payments are taxable</a:t>
            </a:r>
          </a:p>
          <a:p>
            <a:pPr lvl="2"/>
            <a:r>
              <a:rPr lang="en-US" dirty="0"/>
              <a:t>HB will always be fully taxable; NJ Tax Refund Worksheet only works with last year’s Schedule A numbers, not 3 years ago </a:t>
            </a:r>
          </a:p>
          <a:p>
            <a:pPr lvl="1"/>
            <a:r>
              <a:rPr lang="en-US" dirty="0"/>
              <a:t>Taxable amounts of property tax recoveries will be declared on Schedule 1 Line 8 as Other Income </a:t>
            </a:r>
          </a:p>
        </p:txBody>
      </p:sp>
      <p:sp>
        <p:nvSpPr>
          <p:cNvPr id="5" name="Title 4"/>
          <p:cNvSpPr>
            <a:spLocks noGrp="1"/>
          </p:cNvSpPr>
          <p:nvPr>
            <p:ph type="title"/>
          </p:nvPr>
        </p:nvSpPr>
        <p:spPr/>
        <p:txBody>
          <a:bodyPr/>
          <a:lstStyle/>
          <a:p>
            <a:r>
              <a:rPr lang="en-US" dirty="0"/>
              <a:t>PTR and HB Recoveries</a:t>
            </a:r>
          </a:p>
        </p:txBody>
      </p:sp>
      <p:sp>
        <p:nvSpPr>
          <p:cNvPr id="2" name="Footer Placeholder 1"/>
          <p:cNvSpPr>
            <a:spLocks noGrp="1"/>
          </p:cNvSpPr>
          <p:nvPr>
            <p:ph type="ftr" sz="quarter" idx="3"/>
          </p:nvPr>
        </p:nvSpPr>
        <p:spPr>
          <a:xfrm>
            <a:off x="3476488" y="6265305"/>
            <a:ext cx="3860800" cy="365125"/>
          </a:xfrm>
        </p:spPr>
        <p:txBody>
          <a:bodyPr/>
          <a:lstStyle/>
          <a:p>
            <a:pPr>
              <a:defRPr/>
            </a:pPr>
            <a:r>
              <a:rPr lang="en-US"/>
              <a:t>NJ Adv Handling NJ Income Tax and Property Tax Recoveries</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9</a:t>
            </a:fld>
            <a:endParaRPr lang="en-US" altLang="en-US" dirty="0"/>
          </a:p>
        </p:txBody>
      </p:sp>
      <p:sp>
        <p:nvSpPr>
          <p:cNvPr id="7" name="TextBox 6"/>
          <p:cNvSpPr txBox="1"/>
          <p:nvPr/>
        </p:nvSpPr>
        <p:spPr>
          <a:xfrm>
            <a:off x="10338098" y="600335"/>
            <a:ext cx="704167" cy="338554"/>
          </a:xfrm>
          <a:prstGeom prst="rect">
            <a:avLst/>
          </a:prstGeom>
          <a:noFill/>
        </p:spPr>
        <p:txBody>
          <a:bodyPr wrap="none" rtlCol="0">
            <a:spAutoFit/>
          </a:bodyPr>
          <a:lstStyle/>
          <a:p>
            <a:r>
              <a:rPr lang="en-US" sz="1600" dirty="0">
                <a:solidFill>
                  <a:schemeClr val="bg1"/>
                </a:solidFill>
              </a:rPr>
              <a:t>cont’d</a:t>
            </a:r>
          </a:p>
        </p:txBody>
      </p:sp>
      <p:sp>
        <p:nvSpPr>
          <p:cNvPr id="6" name="Date Placeholder 5">
            <a:extLst>
              <a:ext uri="{FF2B5EF4-FFF2-40B4-BE49-F238E27FC236}">
                <a16:creationId xmlns:a16="http://schemas.microsoft.com/office/drawing/2014/main" id="{3AA72CD8-DED0-450A-9816-E10200DAAE4A}"/>
              </a:ext>
            </a:extLst>
          </p:cNvPr>
          <p:cNvSpPr>
            <a:spLocks noGrp="1"/>
          </p:cNvSpPr>
          <p:nvPr>
            <p:ph type="dt" sz="half" idx="2"/>
          </p:nvPr>
        </p:nvSpPr>
        <p:spPr/>
        <p:txBody>
          <a:bodyPr/>
          <a:lstStyle/>
          <a:p>
            <a:r>
              <a:rPr lang="en-US"/>
              <a:t>11-23-2020 v1.0</a:t>
            </a:r>
            <a:endParaRPr lang="en-US" dirty="0"/>
          </a:p>
        </p:txBody>
      </p:sp>
    </p:spTree>
    <p:extLst>
      <p:ext uri="{BB962C8B-B14F-4D97-AF65-F5344CB8AC3E}">
        <p14:creationId xmlns:p14="http://schemas.microsoft.com/office/powerpoint/2010/main" val="374809628"/>
      </p:ext>
    </p:extLst>
  </p:cSld>
  <p:clrMapOvr>
    <a:masterClrMapping/>
  </p:clrMapOvr>
  <mc:AlternateContent xmlns:mc="http://schemas.openxmlformats.org/markup-compatibility/2006" xmlns:p14="http://schemas.microsoft.com/office/powerpoint/2010/main">
    <mc:Choice Requires="p14">
      <p:transition spd="slow" p14:dur="2000" advTm="108843"/>
    </mc:Choice>
    <mc:Fallback xmlns="">
      <p:transition spd="slow" advTm="108843"/>
    </mc:Fallback>
  </mc:AlternateContent>
</p:sld>
</file>

<file path=ppt/theme/theme1.xml><?xml version="1.0" encoding="utf-8"?>
<a:theme xmlns:a="http://schemas.openxmlformats.org/drawingml/2006/main" name="AARPF PPTX Template W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mtClean="0"/>
        </a:defPPr>
      </a:lstStyle>
    </a:txDef>
  </a:objectDefaults>
  <a:extraClrSchemeLst/>
  <a:extLst>
    <a:ext uri="{05A4C25C-085E-4340-85A3-A5531E510DB2}">
      <thm15:themeFamily xmlns:thm15="http://schemas.microsoft.com/office/thememl/2012/main" name="Lesson Template.pptx" id="{B4BE85AF-5C79-4446-BC1A-A7D94BD785D4}" vid="{A8ED65DF-E4F6-4F4C-831A-BA285120E2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Lesson Template</Template>
  <TotalTime>0</TotalTime>
  <Words>1675</Words>
  <Application>Microsoft Office PowerPoint</Application>
  <PresentationFormat>Widescreen</PresentationFormat>
  <Paragraphs>198</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Verdana</vt:lpstr>
      <vt:lpstr>Wingdings</vt:lpstr>
      <vt:lpstr>AARPF PPTX Template Wide</vt:lpstr>
      <vt:lpstr>Handling NJ Income Tax and Property Tax Recoveries</vt:lpstr>
      <vt:lpstr>Recoveries</vt:lpstr>
      <vt:lpstr>Is State Income Tax Refund a Recovery?</vt:lpstr>
      <vt:lpstr>Verify Amount of State Income Tax Refund</vt:lpstr>
      <vt:lpstr>Example of NJ Income Tax Refund Recovery</vt:lpstr>
      <vt:lpstr>Is NJ Income Tax Refund a Recovery?</vt:lpstr>
      <vt:lpstr>Declaring NJ Income Tax Recovery on Current Year Return</vt:lpstr>
      <vt:lpstr>PTR and HB Recoveries</vt:lpstr>
      <vt:lpstr>PTR and HB Recoveries</vt:lpstr>
      <vt:lpstr>Example of PTR and HB Recoveries</vt:lpstr>
      <vt:lpstr>Are PTR and HB Recoveries?</vt:lpstr>
      <vt:lpstr>Process to Determine and Enter Amount of Recoveries to Claim as Income on Current Year Return</vt:lpstr>
      <vt:lpstr>NJ Tax Refund Worksheet for Recoveries – Top Half</vt:lpstr>
      <vt:lpstr>Use NJ Sales Tax Worksheet to Determine Prior Year Sales Tax Amount</vt:lpstr>
      <vt:lpstr>NJ Tax Refund Worksheet for Recoveries – Bottom Half</vt:lpstr>
      <vt:lpstr>TSO – Entering Taxable Amount of State Income Tax Refund Federal Section&gt;Income&gt;Form 1099-G Box 2</vt:lpstr>
      <vt:lpstr>TSO – Entering Taxable Amount of PTR Federal Section&gt;Income&gt;Less Common Income&gt;Other Income Not Reported Elsewhere</vt:lpstr>
      <vt:lpstr>TSO – Entering Taxable Amount of HB Federal Section&gt;Income&gt;Less Common Income&gt;Other Income Not Reported Elsewhere</vt:lpstr>
      <vt:lpstr>Recoveries on NJ Checklist</vt:lpstr>
      <vt:lpstr>PTR and HB Recoveries on NJ Checklist</vt:lpstr>
      <vt:lpstr>Behind-the-Scenes Calculations on NJ Tax Refund Worksheet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2020-10-11T02:15:37Z</dcterms:created>
  <dcterms:modified xsi:type="dcterms:W3CDTF">2020-11-28T04:55:07Z</dcterms:modified>
</cp:coreProperties>
</file>